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9"/>
  </p:notesMasterIdLst>
  <p:sldIdLst>
    <p:sldId id="373" r:id="rId5"/>
    <p:sldId id="375" r:id="rId6"/>
    <p:sldId id="421" r:id="rId7"/>
    <p:sldId id="376" r:id="rId8"/>
    <p:sldId id="423" r:id="rId9"/>
    <p:sldId id="454" r:id="rId10"/>
    <p:sldId id="424" r:id="rId11"/>
    <p:sldId id="405" r:id="rId12"/>
    <p:sldId id="402" r:id="rId13"/>
    <p:sldId id="457" r:id="rId14"/>
    <p:sldId id="443" r:id="rId15"/>
    <p:sldId id="439" r:id="rId16"/>
    <p:sldId id="452" r:id="rId17"/>
    <p:sldId id="383" r:id="rId18"/>
    <p:sldId id="425" r:id="rId19"/>
    <p:sldId id="442" r:id="rId20"/>
    <p:sldId id="398" r:id="rId21"/>
    <p:sldId id="438" r:id="rId22"/>
    <p:sldId id="459" r:id="rId23"/>
    <p:sldId id="426" r:id="rId24"/>
    <p:sldId id="401" r:id="rId25"/>
    <p:sldId id="427" r:id="rId26"/>
    <p:sldId id="428" r:id="rId27"/>
    <p:sldId id="404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247" userDrawn="1">
          <p15:clr>
            <a:srgbClr val="A4A3A4"/>
          </p15:clr>
        </p15:guide>
        <p15:guide id="2" pos="1973" userDrawn="1">
          <p15:clr>
            <a:srgbClr val="A4A3A4"/>
          </p15:clr>
        </p15:guide>
        <p15:guide id="3" pos="2699" userDrawn="1">
          <p15:clr>
            <a:srgbClr val="A4A3A4"/>
          </p15:clr>
        </p15:guide>
        <p15:guide id="4" pos="3424" userDrawn="1">
          <p15:clr>
            <a:srgbClr val="A4A3A4"/>
          </p15:clr>
        </p15:guide>
        <p15:guide id="5" pos="4150" userDrawn="1">
          <p15:clr>
            <a:srgbClr val="A4A3A4"/>
          </p15:clr>
        </p15:guide>
        <p15:guide id="6" pos="4876" userDrawn="1">
          <p15:clr>
            <a:srgbClr val="A4A3A4"/>
          </p15:clr>
        </p15:guide>
        <p15:guide id="7" orient="horz" pos="162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83E20D2-04CE-3FB4-88CB-F0F3B730E701}" name="Bavassano Francesco" initials="BF" userId="S::Francesco.Bavassano@ansaldoenergia.com::2a413676-765d-4748-9ac9-1564befbdd6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39E1"/>
    <a:srgbClr val="00B0F0"/>
    <a:srgbClr val="FFCC66"/>
    <a:srgbClr val="FF9933"/>
    <a:srgbClr val="92D050"/>
    <a:srgbClr val="FF8F8F"/>
    <a:srgbClr val="FF6D6D"/>
    <a:srgbClr val="00A754"/>
    <a:srgbClr val="FF0000"/>
    <a:srgbClr val="7D7D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Stile chiaro 3 - Color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Stile 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1" autoAdjust="0"/>
    <p:restoredTop sz="85359" autoAdjust="0"/>
  </p:normalViewPr>
  <p:slideViewPr>
    <p:cSldViewPr snapToGrid="0">
      <p:cViewPr varScale="1">
        <p:scale>
          <a:sx n="93" d="100"/>
          <a:sy n="93" d="100"/>
        </p:scale>
        <p:origin x="1301" y="72"/>
      </p:cViewPr>
      <p:guideLst>
        <p:guide pos="1247"/>
        <p:guide pos="1973"/>
        <p:guide pos="2699"/>
        <p:guide pos="3424"/>
        <p:guide pos="4150"/>
        <p:guide pos="4876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2108923884514429E-2"/>
          <c:y val="0.19989497740333448"/>
          <c:w val="0.87733552055993003"/>
          <c:h val="0.7684188148527025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60B-4690-BECD-7DFCADDF645C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60B-4690-BECD-7DFCADDF645C}"/>
              </c:ext>
            </c:extLst>
          </c:dPt>
          <c:cat>
            <c:strRef>
              <c:f>Foglio2!$B$3:$E$3</c:f>
              <c:strCache>
                <c:ptCount val="4"/>
                <c:pt idx="0">
                  <c:v>Spessa</c:v>
                </c:pt>
                <c:pt idx="1">
                  <c:v>Sottile</c:v>
                </c:pt>
                <c:pt idx="2">
                  <c:v>Spessa-disal</c:v>
                </c:pt>
                <c:pt idx="3">
                  <c:v>Sottile-disal</c:v>
                </c:pt>
              </c:strCache>
            </c:strRef>
          </c:cat>
          <c:val>
            <c:numRef>
              <c:f>Foglio2!$B$4:$E$4</c:f>
              <c:numCache>
                <c:formatCode>0%</c:formatCode>
                <c:ptCount val="4"/>
                <c:pt idx="0">
                  <c:v>0.4</c:v>
                </c:pt>
                <c:pt idx="1">
                  <c:v>-0.3</c:v>
                </c:pt>
                <c:pt idx="2">
                  <c:v>-2.4E-2</c:v>
                </c:pt>
                <c:pt idx="3">
                  <c:v>-5.3999999999999999E-2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0B-4690-BECD-7DFCADDF64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22585168"/>
        <c:axId val="1025335072"/>
      </c:barChart>
      <c:catAx>
        <c:axId val="1422585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025335072"/>
        <c:crosses val="autoZero"/>
        <c:auto val="1"/>
        <c:lblAlgn val="ctr"/>
        <c:lblOffset val="100"/>
        <c:noMultiLvlLbl val="0"/>
      </c:catAx>
      <c:valAx>
        <c:axId val="1025335072"/>
        <c:scaling>
          <c:orientation val="minMax"/>
          <c:max val="0.4"/>
          <c:min val="-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22585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1304352825092607"/>
          <c:y val="7.4830893964034029E-2"/>
          <c:w val="0.61394599419679063"/>
          <c:h val="0.7899624827787169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Foglio2!$B$3</c:f>
              <c:strCache>
                <c:ptCount val="1"/>
                <c:pt idx="0">
                  <c:v>Spessa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Foglio2!$A$5</c:f>
              <c:strCache>
                <c:ptCount val="1"/>
                <c:pt idx="0">
                  <c:v>Dpotenzacc</c:v>
                </c:pt>
              </c:strCache>
            </c:strRef>
          </c:cat>
          <c:val>
            <c:numRef>
              <c:f>Foglio2!$B$5</c:f>
              <c:numCache>
                <c:formatCode>General</c:formatCode>
                <c:ptCount val="1"/>
                <c:pt idx="0">
                  <c:v>-2.9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7F-47E2-8029-9F6DFA9A63DB}"/>
            </c:ext>
          </c:extLst>
        </c:ser>
        <c:ser>
          <c:idx val="0"/>
          <c:order val="1"/>
          <c:tx>
            <c:strRef>
              <c:f>Foglio2!$C$3</c:f>
              <c:strCache>
                <c:ptCount val="1"/>
                <c:pt idx="0">
                  <c:v>Sottile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Foglio2!$A$5</c:f>
              <c:strCache>
                <c:ptCount val="1"/>
                <c:pt idx="0">
                  <c:v>Dpotenzacc</c:v>
                </c:pt>
              </c:strCache>
            </c:strRef>
          </c:cat>
          <c:val>
            <c:numRef>
              <c:f>Foglio2!$C$5</c:f>
              <c:numCache>
                <c:formatCode>General</c:formatCode>
                <c:ptCount val="1"/>
                <c:pt idx="0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7F-47E2-8029-9F6DFA9A63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-27"/>
        <c:axId val="1416718240"/>
        <c:axId val="1110049104"/>
      </c:barChart>
      <c:catAx>
        <c:axId val="14167182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10049104"/>
        <c:crosses val="autoZero"/>
        <c:auto val="1"/>
        <c:lblAlgn val="ctr"/>
        <c:lblOffset val="100"/>
        <c:noMultiLvlLbl val="0"/>
      </c:catAx>
      <c:valAx>
        <c:axId val="1110049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16718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4506865960254518"/>
          <c:y val="0.12245055375932842"/>
          <c:w val="0.58192090100212968"/>
          <c:h val="0.8027185522766375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Foglio2!$B$3</c:f>
              <c:strCache>
                <c:ptCount val="1"/>
                <c:pt idx="0">
                  <c:v>Spessa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Foglio2!$A$6</c:f>
              <c:strCache>
                <c:ptCount val="1"/>
                <c:pt idx="0">
                  <c:v>Dhcc</c:v>
                </c:pt>
              </c:strCache>
            </c:strRef>
          </c:cat>
          <c:val>
            <c:numRef>
              <c:f>Foglio2!$B$6</c:f>
              <c:numCache>
                <c:formatCode>0.00%</c:formatCode>
                <c:ptCount val="1"/>
                <c:pt idx="0">
                  <c:v>-5.9999999999999995E-4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40-4E7B-B664-1ED63CA06E57}"/>
            </c:ext>
          </c:extLst>
        </c:ser>
        <c:ser>
          <c:idx val="0"/>
          <c:order val="1"/>
          <c:tx>
            <c:strRef>
              <c:f>Foglio2!$C$3</c:f>
              <c:strCache>
                <c:ptCount val="1"/>
                <c:pt idx="0">
                  <c:v>Sottile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Foglio2!$A$6</c:f>
              <c:strCache>
                <c:ptCount val="1"/>
                <c:pt idx="0">
                  <c:v>Dhcc</c:v>
                </c:pt>
              </c:strCache>
            </c:strRef>
          </c:cat>
          <c:val>
            <c:numRef>
              <c:f>Foglio2!$C$6</c:f>
              <c:numCache>
                <c:formatCode>0.00%</c:formatCode>
                <c:ptCount val="1"/>
                <c:pt idx="0">
                  <c:v>5.0000000000000001E-4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40-4E7B-B664-1ED63CA06E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-27"/>
        <c:axId val="1416718240"/>
        <c:axId val="1110049104"/>
      </c:barChart>
      <c:catAx>
        <c:axId val="14167182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10049104"/>
        <c:crosses val="autoZero"/>
        <c:auto val="1"/>
        <c:lblAlgn val="ctr"/>
        <c:lblOffset val="100"/>
        <c:noMultiLvlLbl val="0"/>
      </c:catAx>
      <c:valAx>
        <c:axId val="1110049104"/>
        <c:scaling>
          <c:orientation val="minMax"/>
          <c:max val="6.0000000000000016E-4"/>
          <c:min val="-8.0000000000000026E-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16718240"/>
        <c:crosses val="autoZero"/>
        <c:crossBetween val="between"/>
        <c:majorUnit val="2.0000000000000006E-4"/>
        <c:minorUnit val="1.0000000000000004E-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CBCCD9E1-D225-7241-BBC3-1243A13A5733}" type="datetimeFigureOut">
              <a:rPr lang="it-IT" smtClean="0"/>
              <a:pPr/>
              <a:t>28/03/2023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8F544FEF-194A-5C41-9A3D-E82EAE522DE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1537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44FEF-194A-5C41-9A3D-E82EAE522DE0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6791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Circuiti SAS modellizzati con </a:t>
            </a:r>
            <a:r>
              <a:rPr lang="it-IT" dirty="0" err="1">
                <a:sym typeface="Wingdings" panose="05000000000000000000" pitchFamily="2" charset="2"/>
              </a:rPr>
              <a:t>tool</a:t>
            </a:r>
            <a:r>
              <a:rPr lang="it-IT" dirty="0">
                <a:sym typeface="Wingdings" panose="05000000000000000000" pitchFamily="2" charset="2"/>
              </a:rPr>
              <a:t> open source (MTU) </a:t>
            </a:r>
            <a:r>
              <a:rPr lang="it-IT" dirty="0" err="1">
                <a:sym typeface="Wingdings" panose="05000000000000000000" pitchFamily="2" charset="2"/>
              </a:rPr>
              <a:t>CalculiX</a:t>
            </a:r>
            <a:endParaRPr lang="it-IT" dirty="0"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Solutore multi-fisico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it-IT" dirty="0"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Rete fluida Ansaldo basata sul </a:t>
            </a:r>
            <a:r>
              <a:rPr lang="it-IT" dirty="0" err="1">
                <a:sym typeface="Wingdings" panose="05000000000000000000" pitchFamily="2" charset="2"/>
              </a:rPr>
              <a:t>tool</a:t>
            </a:r>
            <a:endParaRPr lang="it-IT" dirty="0"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SiX: solutore 1D a parametri concentrati e risolve le equazioni di conservazione della massa, energia e quantità di moto per determinare il comportamento dei flussi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it-IT" dirty="0"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Tenute analizzate mostrate nella rete fluida in figura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44FEF-194A-5C41-9A3D-E82EAE522DE0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8252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Risultati adimensionalizzati con la portata risultante della tenuta </a:t>
            </a:r>
            <a:r>
              <a:rPr lang="it-IT" dirty="0" err="1"/>
              <a:t>current-thick</a:t>
            </a:r>
            <a:endParaRPr lang="it-IT" dirty="0"/>
          </a:p>
          <a:p>
            <a:endParaRPr lang="it-IT" dirty="0"/>
          </a:p>
          <a:p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dirty="0" err="1">
                <a:sym typeface="Wingdings" panose="05000000000000000000" pitchFamily="2" charset="2"/>
              </a:rPr>
              <a:t>Thicker</a:t>
            </a:r>
            <a:r>
              <a:rPr lang="it-IT" dirty="0">
                <a:sym typeface="Wingdings" panose="05000000000000000000" pitchFamily="2" charset="2"/>
              </a:rPr>
              <a:t> configurazione più probabile in macchina</a:t>
            </a:r>
            <a:endParaRPr lang="it-IT" dirty="0"/>
          </a:p>
          <a:p>
            <a:endParaRPr lang="it-IT" dirty="0"/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 err="1">
                <a:sym typeface="Wingdings" panose="05000000000000000000" pitchFamily="2" charset="2"/>
              </a:rPr>
              <a:t>Thick</a:t>
            </a:r>
            <a:r>
              <a:rPr lang="it-IT" dirty="0">
                <a:sym typeface="Wingdings" panose="05000000000000000000" pitchFamily="2" charset="2"/>
              </a:rPr>
              <a:t> peggiorativa rispetto a </a:t>
            </a:r>
            <a:r>
              <a:rPr lang="it-IT" dirty="0" err="1">
                <a:sym typeface="Wingdings" panose="05000000000000000000" pitchFamily="2" charset="2"/>
              </a:rPr>
              <a:t>thicker</a:t>
            </a:r>
            <a:endParaRPr lang="it-IT" dirty="0"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it-IT" dirty="0"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Thin sempre migliorativa rispetto a tutti i casi  riduzioni di </a:t>
            </a:r>
            <a:r>
              <a:rPr lang="it-IT" dirty="0" err="1">
                <a:sym typeface="Wingdings" panose="05000000000000000000" pitchFamily="2" charset="2"/>
              </a:rPr>
              <a:t>leakage</a:t>
            </a:r>
            <a:r>
              <a:rPr lang="it-IT" dirty="0">
                <a:sym typeface="Wingdings" panose="05000000000000000000" pitchFamily="2" charset="2"/>
              </a:rPr>
              <a:t> oscillano tra l’80% e 15% rispetto alla </a:t>
            </a:r>
            <a:r>
              <a:rPr lang="it-IT" dirty="0" err="1">
                <a:sym typeface="Wingdings" panose="05000000000000000000" pitchFamily="2" charset="2"/>
              </a:rPr>
              <a:t>thicker</a:t>
            </a:r>
            <a:r>
              <a:rPr lang="it-IT" dirty="0">
                <a:sym typeface="Wingdings" panose="05000000000000000000" pitchFamily="2" charset="2"/>
              </a:rPr>
              <a:t> a seconda delle posizioni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44FEF-194A-5C41-9A3D-E82EAE522DE0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8544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Risultati adimensionalizzati con la portata risultante della tenuta </a:t>
            </a:r>
            <a:r>
              <a:rPr lang="it-IT" dirty="0" err="1"/>
              <a:t>current-thick</a:t>
            </a:r>
            <a:r>
              <a:rPr lang="it-IT" dirty="0"/>
              <a:t> nel caso allineato (peggiore del caso allineato)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dirty="0" err="1">
                <a:sym typeface="Wingdings" panose="05000000000000000000" pitchFamily="2" charset="2"/>
              </a:rPr>
              <a:t>Thicker</a:t>
            </a:r>
            <a:r>
              <a:rPr lang="it-IT" dirty="0">
                <a:sym typeface="Wingdings" panose="05000000000000000000" pitchFamily="2" charset="2"/>
              </a:rPr>
              <a:t> non testata in configurazione disallineata perché </a:t>
            </a:r>
            <a:r>
              <a:rPr lang="it-IT" dirty="0" err="1">
                <a:sym typeface="Wingdings" panose="05000000000000000000" pitchFamily="2" charset="2"/>
              </a:rPr>
              <a:t>groove</a:t>
            </a:r>
            <a:r>
              <a:rPr lang="it-IT" dirty="0">
                <a:sym typeface="Wingdings" panose="05000000000000000000" pitchFamily="2" charset="2"/>
              </a:rPr>
              <a:t> meno profonda che nel caso allineato  simula condizioni di macchina</a:t>
            </a:r>
            <a:endParaRPr lang="it-IT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lang="it-IT" dirty="0">
                <a:sym typeface="Wingdings" panose="05000000000000000000" pitchFamily="2" charset="2"/>
              </a:rPr>
              <a:t>TV1 prestazioni peggiorano a causa della marcata influenza della </a:t>
            </a:r>
            <a:r>
              <a:rPr lang="it-IT" dirty="0" err="1">
                <a:sym typeface="Wingdings" panose="05000000000000000000" pitchFamily="2" charset="2"/>
              </a:rPr>
              <a:t>A_hole</a:t>
            </a:r>
            <a:r>
              <a:rPr lang="it-IT" dirty="0">
                <a:sym typeface="Wingdings" panose="05000000000000000000" pitchFamily="2" charset="2"/>
              </a:rPr>
              <a:t> perché le tenute sono molto corte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lang="it-IT" dirty="0">
                <a:sym typeface="Wingdings" panose="05000000000000000000" pitchFamily="2" charset="2"/>
              </a:rPr>
              <a:t>Altre schiere tenute più lunghe quindi pesa meno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lang="it-IT" dirty="0">
                <a:sym typeface="Wingdings" panose="05000000000000000000" pitchFamily="2" charset="2"/>
              </a:rPr>
              <a:t>Caso disallineato migliorativo rispetto a </a:t>
            </a:r>
            <a:r>
              <a:rPr lang="it-IT" dirty="0" err="1">
                <a:sym typeface="Wingdings" panose="05000000000000000000" pitchFamily="2" charset="2"/>
              </a:rPr>
              <a:t>current-thick</a:t>
            </a:r>
            <a:r>
              <a:rPr lang="it-IT" dirty="0">
                <a:sym typeface="Wingdings" panose="05000000000000000000" pitchFamily="2" charset="2"/>
              </a:rPr>
              <a:t> e poche differenze tra le due tenute testate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44FEF-194A-5C41-9A3D-E82EAE522DE0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4356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it-IT" dirty="0"/>
              <a:t>Piccole variazioni di aria secondaria </a:t>
            </a:r>
            <a:r>
              <a:rPr lang="it-IT" dirty="0">
                <a:sym typeface="Wingdings" panose="05000000000000000000" pitchFamily="2" charset="2"/>
              </a:rPr>
              <a:t> importanti variazioni di potenza, consumi ed emissioni</a:t>
            </a:r>
            <a:endParaRPr lang="it-IT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it-IT" dirty="0"/>
              <a:t>Rispetto alla situazione attuale, la thin funziona meglio nel caso allineato e la </a:t>
            </a:r>
            <a:r>
              <a:rPr lang="it-IT" dirty="0" err="1"/>
              <a:t>thick</a:t>
            </a:r>
            <a:r>
              <a:rPr lang="it-IT" dirty="0"/>
              <a:t> è peggiorativa rispetto alla condizione reale nel caso allineato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it-IT" dirty="0"/>
              <a:t>Le differenze tra tenute nel caso disallineato sono complessivamente abbastanza piccole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it-IT" dirty="0"/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Per questo è stata fatta la valutazione delle prestazioni nel caso allineato in ciclo semplice e combinato 1+1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it-IT" dirty="0">
              <a:sym typeface="Wingdings" panose="05000000000000000000" pitchFamily="2" charset="2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it-IT" dirty="0">
                <a:sym typeface="Wingdings" panose="05000000000000000000" pitchFamily="2" charset="2"/>
              </a:rPr>
              <a:t>Effetti tenuta thin, sapendo che le GT funzionano una frazione di tempo della giornata attualmente, ma supponendo comunque 24 ore di base </a:t>
            </a:r>
            <a:r>
              <a:rPr lang="it-IT" dirty="0" err="1">
                <a:sym typeface="Wingdings" panose="05000000000000000000" pitchFamily="2" charset="2"/>
              </a:rPr>
              <a:t>load</a:t>
            </a:r>
            <a:r>
              <a:rPr lang="it-IT" dirty="0">
                <a:sym typeface="Wingdings" panose="05000000000000000000" pitchFamily="2" charset="2"/>
              </a:rPr>
              <a:t> tutto l’anno: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it-IT" dirty="0"/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/>
              <a:t>Energia in più senza aumento di emissioni </a:t>
            </a:r>
            <a:r>
              <a:rPr lang="it-IT" dirty="0">
                <a:sym typeface="Wingdings" panose="05000000000000000000" pitchFamily="2" charset="2"/>
              </a:rPr>
              <a:t> + 2.5 MW</a:t>
            </a:r>
            <a:endParaRPr lang="it-IT" dirty="0"/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/>
              <a:t>Risparmio notevole in termini di emissioni legato a riduzione di consumi – 850ton CO2, ma anche riduzione di costi di più di mezzo milione di € l’anno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44FEF-194A-5C41-9A3D-E82EAE522DE0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7020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44FEF-194A-5C41-9A3D-E82EAE522DE0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2605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44FEF-194A-5C41-9A3D-E82EAE522DE0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97229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44FEF-194A-5C41-9A3D-E82EAE522DE0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0654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Collaborazione Ansaldo Energia </a:t>
            </a:r>
            <a:r>
              <a:rPr lang="it-IT" dirty="0">
                <a:sym typeface="Wingdings" panose="05000000000000000000" pitchFamily="2" charset="2"/>
              </a:rPr>
              <a:t> team SAS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>
                <a:sym typeface="Wingdings" panose="05000000000000000000" pitchFamily="2" charset="2"/>
              </a:rPr>
              <a:t>Cooling hot </a:t>
            </a:r>
            <a:r>
              <a:rPr lang="it-IT" dirty="0" err="1">
                <a:sym typeface="Wingdings" panose="05000000000000000000" pitchFamily="2" charset="2"/>
              </a:rPr>
              <a:t>parts</a:t>
            </a:r>
            <a:endParaRPr lang="it-IT" dirty="0"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 err="1">
                <a:sym typeface="Wingdings" panose="05000000000000000000" pitchFamily="2" charset="2"/>
              </a:rPr>
              <a:t>Sealing</a:t>
            </a:r>
            <a:r>
              <a:rPr lang="it-IT" dirty="0">
                <a:sym typeface="Wingdings" panose="05000000000000000000" pitchFamily="2" charset="2"/>
              </a:rPr>
              <a:t> open </a:t>
            </a:r>
            <a:r>
              <a:rPr lang="it-IT" dirty="0" err="1">
                <a:sym typeface="Wingdings" panose="05000000000000000000" pitchFamily="2" charset="2"/>
              </a:rPr>
              <a:t>cavities</a:t>
            </a:r>
            <a:endParaRPr lang="it-IT" dirty="0">
              <a:sym typeface="Wingdings" panose="05000000000000000000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>
                <a:sym typeface="Wingdings" panose="05000000000000000000" pitchFamily="2" charset="2"/>
              </a:rPr>
              <a:t>Clearance e </a:t>
            </a:r>
            <a:r>
              <a:rPr lang="it-IT" dirty="0" err="1">
                <a:sym typeface="Wingdings" panose="05000000000000000000" pitchFamily="2" charset="2"/>
              </a:rPr>
              <a:t>axial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thrust</a:t>
            </a:r>
            <a:r>
              <a:rPr lang="it-IT" dirty="0">
                <a:sym typeface="Wingdings" panose="05000000000000000000" pitchFamily="2" charset="2"/>
              </a:rPr>
              <a:t> control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dirty="0">
                <a:sym typeface="Wingdings" panose="05000000000000000000" pitchFamily="2" charset="2"/>
              </a:rPr>
              <a:t>Riduzione </a:t>
            </a:r>
            <a:r>
              <a:rPr lang="it-IT" dirty="0" err="1">
                <a:sym typeface="Wingdings" panose="05000000000000000000" pitchFamily="2" charset="2"/>
              </a:rPr>
              <a:t>leakage</a:t>
            </a:r>
            <a:r>
              <a:rPr lang="it-IT" dirty="0">
                <a:sym typeface="Wingdings" panose="05000000000000000000" pitchFamily="2" charset="2"/>
              </a:rPr>
              <a:t> parassiti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dirty="0"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FOCUS: riduzione </a:t>
            </a:r>
            <a:r>
              <a:rPr lang="it-IT" dirty="0" err="1">
                <a:sym typeface="Wingdings" panose="05000000000000000000" pitchFamily="2" charset="2"/>
              </a:rPr>
              <a:t>leakage</a:t>
            </a:r>
            <a:r>
              <a:rPr lang="it-IT" dirty="0">
                <a:sym typeface="Wingdings" panose="05000000000000000000" pitchFamily="2" charset="2"/>
              </a:rPr>
              <a:t> (strip </a:t>
            </a:r>
            <a:r>
              <a:rPr lang="it-IT" dirty="0" err="1">
                <a:sym typeface="Wingdings" panose="05000000000000000000" pitchFamily="2" charset="2"/>
              </a:rPr>
              <a:t>seals</a:t>
            </a:r>
            <a:r>
              <a:rPr lang="it-IT" dirty="0">
                <a:sym typeface="Wingdings" panose="05000000000000000000" pitchFamily="2" charset="2"/>
              </a:rPr>
              <a:t>)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it-IT" dirty="0">
              <a:sym typeface="Wingdings" panose="05000000000000000000" pitchFamily="2" charset="2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it-IT" dirty="0">
                <a:sym typeface="Wingdings" panose="05000000000000000000" pitchFamily="2" charset="2"/>
              </a:rPr>
              <a:t>CARATTERIZZAZIONE SPERIMENTALE: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it-IT" dirty="0">
                <a:sym typeface="Wingdings" panose="05000000000000000000" pitchFamily="2" charset="2"/>
              </a:rPr>
              <a:t>Due configurazioni  </a:t>
            </a:r>
            <a:r>
              <a:rPr lang="it-IT" dirty="0" err="1">
                <a:sym typeface="Wingdings" panose="05000000000000000000" pitchFamily="2" charset="2"/>
              </a:rPr>
              <a:t>align</a:t>
            </a:r>
            <a:r>
              <a:rPr lang="it-IT" dirty="0">
                <a:sym typeface="Wingdings" panose="05000000000000000000" pitchFamily="2" charset="2"/>
              </a:rPr>
              <a:t> &amp; </a:t>
            </a:r>
            <a:r>
              <a:rPr lang="it-IT" dirty="0" err="1">
                <a:sym typeface="Wingdings" panose="05000000000000000000" pitchFamily="2" charset="2"/>
              </a:rPr>
              <a:t>misalign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44FEF-194A-5C41-9A3D-E82EAE522DE0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3673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Strip </a:t>
            </a:r>
            <a:r>
              <a:rPr lang="it-IT" dirty="0" err="1">
                <a:sym typeface="Wingdings" panose="05000000000000000000" pitchFamily="2" charset="2"/>
              </a:rPr>
              <a:t>seal</a:t>
            </a:r>
            <a:r>
              <a:rPr lang="it-IT" dirty="0">
                <a:sym typeface="Wingdings" panose="05000000000000000000" pitchFamily="2" charset="2"/>
              </a:rPr>
              <a:t>: elementi che permettono di sigillare i gap tra le piattaforme statoriche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it-IT" dirty="0"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Ne esistono diversi tipi: sono riportate degli esempi di tenute curve e rivestite (chiamate </a:t>
            </a:r>
            <a:r>
              <a:rPr lang="it-IT" dirty="0" err="1">
                <a:sym typeface="Wingdings" panose="05000000000000000000" pitchFamily="2" charset="2"/>
              </a:rPr>
              <a:t>cloth</a:t>
            </a:r>
            <a:r>
              <a:rPr lang="it-IT" dirty="0">
                <a:sym typeface="Wingdings" panose="05000000000000000000" pitchFamily="2" charset="2"/>
              </a:rPr>
              <a:t>)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it-IT" dirty="0"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Tipologia analizzata è quella piana riportata nel riquadro rosso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it-IT" dirty="0"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Caratterizzazione con gap equivalente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J_reale</a:t>
            </a:r>
            <a:r>
              <a:rPr lang="it-IT" dirty="0"/>
              <a:t> è dell’ordine dei millimetri</a:t>
            </a:r>
          </a:p>
          <a:p>
            <a:endParaRPr lang="it-IT" dirty="0"/>
          </a:p>
          <a:p>
            <a:r>
              <a:rPr lang="it-IT" dirty="0" err="1"/>
              <a:t>J_eq</a:t>
            </a:r>
            <a:r>
              <a:rPr lang="it-IT" dirty="0"/>
              <a:t> è dell’ordine di qualche </a:t>
            </a:r>
            <a:r>
              <a:rPr lang="it-IT" dirty="0" err="1"/>
              <a:t>micromentro</a:t>
            </a:r>
            <a:r>
              <a:rPr lang="it-IT" dirty="0"/>
              <a:t> </a:t>
            </a:r>
            <a:r>
              <a:rPr lang="it-IT" dirty="0">
                <a:sym typeface="Wingdings" panose="05000000000000000000" pitchFamily="2" charset="2"/>
              </a:rPr>
              <a:t> sigillo piuttosto efficiente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44FEF-194A-5C41-9A3D-E82EAE522DE0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6345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Strip </a:t>
            </a:r>
            <a:r>
              <a:rPr lang="it-IT" sz="9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seals</a:t>
            </a:r>
            <a:r>
              <a:rPr lang="it-IT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caratterizzate in due condizioni possibili di allineamento: uno perfetto e uno no (può essere dovuto alla manifattura, assemblaggio e deformazioni termiche)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test </a:t>
            </a:r>
            <a:r>
              <a:rPr lang="it-IT" sz="9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rig</a:t>
            </a:r>
            <a:r>
              <a:rPr lang="it-IT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opportuno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sz="9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Nell’inner</a:t>
            </a:r>
            <a:r>
              <a:rPr lang="it-IT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frame si vede un alloggiamento esterno  ci va o-ring in gomma per ridurre i </a:t>
            </a:r>
            <a:r>
              <a:rPr lang="it-IT" sz="9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leakage</a:t>
            </a:r>
            <a:r>
              <a:rPr lang="it-IT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parassiti laterali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it-IT" sz="9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Disallineato costruito considerando le condizioni peggiori relative alle tolleranze geometriche  del disegno CAD della </a:t>
            </a:r>
            <a:r>
              <a:rPr lang="it-IT" sz="9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groove</a:t>
            </a:r>
            <a:r>
              <a:rPr lang="it-IT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in </a:t>
            </a:r>
            <a:r>
              <a:rPr lang="it-IT" sz="9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macchin</a:t>
            </a:r>
            <a:endParaRPr lang="it-IT" sz="9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it-IT" sz="9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sz="9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Rig</a:t>
            </a:r>
            <a:r>
              <a:rPr lang="it-IT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allineato è più profondo della condizione nominale di macchina (</a:t>
            </a:r>
            <a:r>
              <a:rPr lang="it-IT" sz="9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h_seal</a:t>
            </a:r>
            <a:r>
              <a:rPr lang="it-IT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=</a:t>
            </a:r>
            <a:r>
              <a:rPr lang="it-IT" sz="9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h_groove</a:t>
            </a:r>
            <a:r>
              <a:rPr lang="it-IT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  la tenuta in realtà si può muovere  testata tenuta </a:t>
            </a:r>
            <a:r>
              <a:rPr lang="it-IT" sz="9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thicker</a:t>
            </a:r>
            <a:endParaRPr lang="it-IT" sz="9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it-IT" sz="9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sz="9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Rig</a:t>
            </a:r>
            <a:r>
              <a:rPr lang="it-IT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disallineato ha profondità più simile alla condizione nominale  nel caso disallineato tenuta </a:t>
            </a:r>
            <a:r>
              <a:rPr lang="it-IT" sz="9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thick</a:t>
            </a:r>
            <a:r>
              <a:rPr lang="it-IT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accettabile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it-IT" sz="9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it-IT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Tenuta </a:t>
            </a:r>
            <a:r>
              <a:rPr lang="it-IT" sz="9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thicker</a:t>
            </a:r>
            <a:r>
              <a:rPr lang="it-IT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non necessario testarla in caso </a:t>
            </a:r>
            <a:r>
              <a:rPr lang="it-IT" sz="9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misalign</a:t>
            </a:r>
            <a:r>
              <a:rPr lang="it-IT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perché </a:t>
            </a:r>
            <a:r>
              <a:rPr lang="it-IT" sz="9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groove</a:t>
            </a:r>
            <a:r>
              <a:rPr lang="it-IT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meno alta che caso </a:t>
            </a:r>
            <a:r>
              <a:rPr lang="it-IT" sz="9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align</a:t>
            </a:r>
            <a:r>
              <a:rPr lang="it-IT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it-IT" sz="9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44FEF-194A-5C41-9A3D-E82EAE522DE0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3109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Tank alimentato da due compressori: si accendono quando la pressione è a 8.5 bar relativi e la portano a 10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it-IT" dirty="0"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Due linee: una con riduttore di pressione a 3 bar relativi per valutare eventuali punti critici complicati da misurare con l’approccio classico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it-IT" dirty="0"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Valvole a spillo per la regolazione della pressione nella linea che alimenta la sezione di test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it-IT" dirty="0"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Mass flow controller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it-IT" dirty="0"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 err="1">
                <a:sym typeface="Wingdings" panose="05000000000000000000" pitchFamily="2" charset="2"/>
              </a:rPr>
              <a:t>Leakage</a:t>
            </a:r>
            <a:r>
              <a:rPr lang="it-IT" dirty="0">
                <a:sym typeface="Wingdings" panose="05000000000000000000" pitchFamily="2" charset="2"/>
              </a:rPr>
              <a:t> verso l’atmosfera (chiuso)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it-IT" dirty="0">
              <a:sym typeface="Wingdings" panose="05000000000000000000" pitchFamily="2" charset="2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lang="it-IT" dirty="0"/>
              <a:t>Mass flow controller in alcune occasioni per fare misure più accurate (3 o 20 g/s)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endParaRPr lang="it-IT" dirty="0"/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lang="it-IT" dirty="0"/>
              <a:t>Valvola per isolare il volume di misura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endParaRPr lang="it-IT" dirty="0"/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lang="it-IT" dirty="0"/>
              <a:t>Apparato per il test</a:t>
            </a:r>
          </a:p>
          <a:p>
            <a:pPr marL="514350" marR="0" lvl="1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lang="it-IT" dirty="0">
                <a:sym typeface="Wingdings" panose="05000000000000000000" pitchFamily="2" charset="2"/>
              </a:rPr>
              <a:t>plenum in cui si misura pressione e temperatura</a:t>
            </a:r>
          </a:p>
          <a:p>
            <a:pPr marL="514350" marR="0" lvl="1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lang="it-IT" dirty="0">
                <a:sym typeface="Wingdings" panose="05000000000000000000" pitchFamily="2" charset="2"/>
              </a:rPr>
              <a:t>Messi componenti del test </a:t>
            </a:r>
            <a:r>
              <a:rPr lang="it-IT" dirty="0" err="1">
                <a:sym typeface="Wingdings" panose="05000000000000000000" pitchFamily="2" charset="2"/>
              </a:rPr>
              <a:t>rig</a:t>
            </a:r>
            <a:r>
              <a:rPr lang="it-IT" dirty="0">
                <a:sym typeface="Wingdings" panose="05000000000000000000" pitchFamily="2" charset="2"/>
              </a:rPr>
              <a:t> con tenuta da testare</a:t>
            </a:r>
            <a:endParaRPr lang="it-IT" dirty="0"/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it-IT" dirty="0"/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/>
              <a:t>Pressione atmosferica misurata con barometro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44FEF-194A-5C41-9A3D-E82EAE522DE0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9856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MONTAGGIO: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 err="1">
                <a:sym typeface="Wingdings" panose="05000000000000000000" pitchFamily="2" charset="2"/>
              </a:rPr>
              <a:t>Innercover</a:t>
            </a:r>
            <a:r>
              <a:rPr lang="it-IT" dirty="0">
                <a:sym typeface="Wingdings" panose="05000000000000000000" pitchFamily="2" charset="2"/>
              </a:rPr>
              <a:t> posizionata nell’alloggiamento del plenum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Posizionata tenuta al centro dell’apertura per il passaggio dell’aria e si vede l’</a:t>
            </a:r>
            <a:r>
              <a:rPr lang="it-IT" dirty="0" err="1">
                <a:sym typeface="Wingdings" panose="05000000000000000000" pitchFamily="2" charset="2"/>
              </a:rPr>
              <a:t>oring</a:t>
            </a:r>
            <a:r>
              <a:rPr lang="it-IT" dirty="0">
                <a:sym typeface="Wingdings" panose="05000000000000000000" pitchFamily="2" charset="2"/>
              </a:rPr>
              <a:t> che ha lo scopo di ridurre i </a:t>
            </a:r>
            <a:r>
              <a:rPr lang="it-IT" dirty="0" err="1">
                <a:sym typeface="Wingdings" panose="05000000000000000000" pitchFamily="2" charset="2"/>
              </a:rPr>
              <a:t>leakage</a:t>
            </a:r>
            <a:r>
              <a:rPr lang="it-IT" dirty="0">
                <a:sym typeface="Wingdings" panose="05000000000000000000" pitchFamily="2" charset="2"/>
              </a:rPr>
              <a:t> del </a:t>
            </a:r>
            <a:r>
              <a:rPr lang="it-IT" dirty="0" err="1">
                <a:sym typeface="Wingdings" panose="05000000000000000000" pitchFamily="2" charset="2"/>
              </a:rPr>
              <a:t>rig</a:t>
            </a:r>
            <a:endParaRPr lang="it-IT" dirty="0"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Chiusura con coperchio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Chiusura con flangia per valutare </a:t>
            </a:r>
            <a:r>
              <a:rPr lang="it-IT" dirty="0" err="1">
                <a:sym typeface="Wingdings" panose="05000000000000000000" pitchFamily="2" charset="2"/>
              </a:rPr>
              <a:t>leakage</a:t>
            </a:r>
            <a:r>
              <a:rPr lang="it-IT" dirty="0">
                <a:sym typeface="Wingdings" panose="05000000000000000000" pitchFamily="2" charset="2"/>
              </a:rPr>
              <a:t> parassiti  risultati trascurabili rispetto alla portata misurata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it-IT" dirty="0">
              <a:sym typeface="Wingdings" panose="05000000000000000000" pitchFamily="2" charset="2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it-IT" dirty="0">
                <a:sym typeface="Wingdings" panose="05000000000000000000" pitchFamily="2" charset="2"/>
              </a:rPr>
              <a:t>TEST: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Pressione variata in modo graduale con valvole a spillo  passo mezzo bar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Stabilizzazione per assicurare buona qualità del dato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it-IT" dirty="0"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Durante il test si procedeva solo con l’aumento della pressione o riduzione in modo graduale per valutare eventuali fenomeni di isteresi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it-IT" dirty="0">
              <a:sym typeface="Wingdings" panose="05000000000000000000" pitchFamily="2" charset="2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it-IT" dirty="0">
                <a:sym typeface="Wingdings" panose="05000000000000000000" pitchFamily="2" charset="2"/>
              </a:rPr>
              <a:t>ATTIVAZIONE: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Se tenute hanno lo spazio per muoversi possono venire alzate e spinte contro </a:t>
            </a:r>
            <a:r>
              <a:rPr lang="it-IT" dirty="0" err="1">
                <a:sym typeface="Wingdings" panose="05000000000000000000" pitchFamily="2" charset="2"/>
              </a:rPr>
              <a:t>l’inner</a:t>
            </a:r>
            <a:r>
              <a:rPr lang="it-IT" dirty="0">
                <a:sym typeface="Wingdings" panose="05000000000000000000" pitchFamily="2" charset="2"/>
              </a:rPr>
              <a:t> cover aumentando l’efficacia di sigillo (riduce </a:t>
            </a:r>
            <a:r>
              <a:rPr lang="it-IT" dirty="0" err="1">
                <a:sym typeface="Wingdings" panose="05000000000000000000" pitchFamily="2" charset="2"/>
              </a:rPr>
              <a:t>Jeq</a:t>
            </a:r>
            <a:r>
              <a:rPr lang="it-IT" dirty="0">
                <a:sym typeface="Wingdings" panose="05000000000000000000" pitchFamily="2" charset="2"/>
              </a:rPr>
              <a:t>): questa è l’attivazione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it-IT" dirty="0"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 err="1">
                <a:sym typeface="Wingdings" panose="05000000000000000000" pitchFamily="2" charset="2"/>
              </a:rPr>
              <a:t>Thicker</a:t>
            </a:r>
            <a:r>
              <a:rPr lang="it-IT" dirty="0">
                <a:sym typeface="Wingdings" panose="05000000000000000000" pitchFamily="2" charset="2"/>
              </a:rPr>
              <a:t> non si può muovere  attivazione non possibile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44FEF-194A-5C41-9A3D-E82EAE522DE0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2139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Risultati mostrati scalati con una grandezza di riferimento riferita alla </a:t>
            </a:r>
            <a:r>
              <a:rPr lang="it-IT" dirty="0" err="1"/>
              <a:t>current-thick</a:t>
            </a:r>
            <a:r>
              <a:rPr lang="it-IT" dirty="0"/>
              <a:t>: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Primo valore di mass flow o </a:t>
            </a:r>
            <a:r>
              <a:rPr lang="it-IT" dirty="0" err="1">
                <a:sym typeface="Wingdings" panose="05000000000000000000" pitchFamily="2" charset="2"/>
              </a:rPr>
              <a:t>Jeq</a:t>
            </a:r>
            <a:r>
              <a:rPr lang="it-IT" dirty="0">
                <a:sym typeface="Wingdings" panose="05000000000000000000" pitchFamily="2" charset="2"/>
              </a:rPr>
              <a:t> dopo l’attivazione</a:t>
            </a:r>
            <a:r>
              <a:rPr lang="it-IT" dirty="0"/>
              <a:t> 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/>
              <a:t>ROSSO E BLU: tenuta spessa e sottile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/>
              <a:t>DIVERSI SIMBOLI: diverse ripetizioni dello stesso test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/>
              <a:t>THICK-GIOCOZERO: no attivazione perché non ha spazio per muoversi: performance di sigillo legate solo alla configurazione geometrica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/>
              <a:t>THICK e THIN: prestazioni molto legate alla pressione </a:t>
            </a:r>
            <a:r>
              <a:rPr lang="it-IT" dirty="0">
                <a:sym typeface="Wingdings" panose="05000000000000000000" pitchFamily="2" charset="2"/>
              </a:rPr>
              <a:t> forza esercitata dalla pressione sula tenuta e poi contro l’housing molto elevata  J basso</a:t>
            </a:r>
            <a:endParaRPr lang="it-IT" dirty="0"/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it-IT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it-IT" dirty="0"/>
              <a:t>MASS FLOW: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M aumenta prima dell’attivazione poi, dopo, rimane circa costante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Differenza tra le diverse ripetizioni attribuibile alla diversa posizione assunta dalla tenuta dopo l’attivazione (ha un po’ di spazio anche per muoversi sul piano dell’</a:t>
            </a:r>
            <a:r>
              <a:rPr lang="it-IT" dirty="0" err="1">
                <a:sym typeface="Wingdings" panose="05000000000000000000" pitchFamily="2" charset="2"/>
              </a:rPr>
              <a:t>innerframe</a:t>
            </a:r>
            <a:r>
              <a:rPr lang="it-IT" dirty="0">
                <a:sym typeface="Wingdings" panose="05000000000000000000" pitchFamily="2" charset="2"/>
              </a:rPr>
              <a:t> e cover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it-IT" dirty="0">
              <a:sym typeface="Wingdings" panose="05000000000000000000" pitchFamily="2" charset="2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it-IT" dirty="0">
                <a:sym typeface="Wingdings" panose="05000000000000000000" pitchFamily="2" charset="2"/>
              </a:rPr>
              <a:t>J_EQ: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Tenuta thin ha </a:t>
            </a:r>
            <a:r>
              <a:rPr lang="it-IT" dirty="0" err="1">
                <a:sym typeface="Wingdings" panose="05000000000000000000" pitchFamily="2" charset="2"/>
              </a:rPr>
              <a:t>Jeq</a:t>
            </a:r>
            <a:r>
              <a:rPr lang="it-IT" dirty="0">
                <a:sym typeface="Wingdings" panose="05000000000000000000" pitchFamily="2" charset="2"/>
              </a:rPr>
              <a:t> sensibilmente più basso  </a:t>
            </a:r>
            <a:r>
              <a:rPr lang="it-IT" dirty="0" err="1">
                <a:sym typeface="Wingdings" panose="05000000000000000000" pitchFamily="2" charset="2"/>
              </a:rPr>
              <a:t>Jeq</a:t>
            </a:r>
            <a:r>
              <a:rPr lang="it-IT" dirty="0">
                <a:sym typeface="Wingdings" panose="05000000000000000000" pitchFamily="2" charset="2"/>
              </a:rPr>
              <a:t> ridotto di un fattore 10 circa intorno ai 3 bar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Grande miglioramento se le tenute lavorano a una pressione minore di quella di attivazione delle </a:t>
            </a:r>
            <a:r>
              <a:rPr lang="it-IT" dirty="0" err="1">
                <a:sym typeface="Wingdings" panose="05000000000000000000" pitchFamily="2" charset="2"/>
              </a:rPr>
              <a:t>thick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44FEF-194A-5C41-9A3D-E82EAE522DE0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5201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Geometria </a:t>
            </a:r>
            <a:r>
              <a:rPr lang="it-IT" dirty="0" err="1">
                <a:sym typeface="Wingdings" panose="05000000000000000000" pitchFamily="2" charset="2"/>
              </a:rPr>
              <a:t>rig</a:t>
            </a:r>
            <a:r>
              <a:rPr lang="it-IT" dirty="0">
                <a:sym typeface="Wingdings" panose="05000000000000000000" pitchFamily="2" charset="2"/>
              </a:rPr>
              <a:t> fa sì che si formi un’area laterale dove l’aria soffre minore resistenza  tende a passarci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 err="1">
                <a:sym typeface="Wingdings" panose="05000000000000000000" pitchFamily="2" charset="2"/>
              </a:rPr>
              <a:t>A_hole</a:t>
            </a:r>
            <a:r>
              <a:rPr lang="it-IT" dirty="0">
                <a:sym typeface="Wingdings" panose="05000000000000000000" pitchFamily="2" charset="2"/>
              </a:rPr>
              <a:t> va valutata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Sperimentalmente l’aria usciva da una parte del </a:t>
            </a:r>
            <a:r>
              <a:rPr lang="it-IT" dirty="0" err="1">
                <a:sym typeface="Wingdings" panose="05000000000000000000" pitchFamily="2" charset="2"/>
              </a:rPr>
              <a:t>rig</a:t>
            </a:r>
            <a:r>
              <a:rPr lang="it-IT" dirty="0">
                <a:sym typeface="Wingdings" panose="05000000000000000000" pitchFamily="2" charset="2"/>
              </a:rPr>
              <a:t>  supposto che la tenuta fosse posizionata in modo da tapparne una </a:t>
            </a:r>
            <a:r>
              <a:rPr lang="it-IT" dirty="0" err="1">
                <a:sym typeface="Wingdings" panose="05000000000000000000" pitchFamily="2" charset="2"/>
              </a:rPr>
              <a:t>A_hole</a:t>
            </a:r>
            <a:endParaRPr lang="it-IT" dirty="0"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it-IT" dirty="0"/>
          </a:p>
          <a:p>
            <a:r>
              <a:rPr lang="it-IT" dirty="0"/>
              <a:t>Per determinare </a:t>
            </a:r>
            <a:r>
              <a:rPr lang="it-IT" dirty="0" err="1"/>
              <a:t>A_hole</a:t>
            </a:r>
            <a:r>
              <a:rPr lang="it-IT" dirty="0"/>
              <a:t> è stata supposta la tenuta indeformabile, approssimazione abbastanza forte soprattutto nel caso di tenuta sottile che assicura una buona qualità di sigillo proprio grazie a questa sua caratteristica</a:t>
            </a:r>
          </a:p>
          <a:p>
            <a:endParaRPr lang="it-IT" dirty="0"/>
          </a:p>
          <a:p>
            <a:r>
              <a:rPr lang="it-IT" dirty="0"/>
              <a:t>Per valutare il </a:t>
            </a:r>
            <a:r>
              <a:rPr lang="it-IT" dirty="0" err="1"/>
              <a:t>J_eq</a:t>
            </a:r>
            <a:r>
              <a:rPr lang="it-IT" dirty="0"/>
              <a:t> del contatto è stata rimossa dall’area equivalente misurata sperimentalmente </a:t>
            </a:r>
            <a:r>
              <a:rPr lang="it-IT" dirty="0" err="1"/>
              <a:t>A_hole</a:t>
            </a:r>
            <a:endParaRPr lang="it-IT" dirty="0"/>
          </a:p>
          <a:p>
            <a:endParaRPr lang="it-IT" dirty="0"/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Dalla letteratura si sa che i contatti lineari aumentano l’efficacia di sigillo a causa degli elevati stress locali</a:t>
            </a:r>
          </a:p>
          <a:p>
            <a:pPr marL="514350" lvl="1" indent="-171450">
              <a:buFont typeface="Wingdings" panose="05000000000000000000" pitchFamily="2" charset="2"/>
              <a:buChar char="à"/>
            </a:pPr>
            <a:r>
              <a:rPr lang="it-IT" dirty="0" err="1">
                <a:sym typeface="Wingdings" panose="05000000000000000000" pitchFamily="2" charset="2"/>
              </a:rPr>
              <a:t>Current-thick</a:t>
            </a:r>
            <a:r>
              <a:rPr lang="it-IT" dirty="0">
                <a:sym typeface="Wingdings" panose="05000000000000000000" pitchFamily="2" charset="2"/>
              </a:rPr>
              <a:t> ha due contatti lineari in più, inoltre con stress maggiori dovuti alla pressione, forza di serraggio e dimensione della </a:t>
            </a:r>
            <a:r>
              <a:rPr lang="it-IT" dirty="0" err="1">
                <a:sym typeface="Wingdings" panose="05000000000000000000" pitchFamily="2" charset="2"/>
              </a:rPr>
              <a:t>groove</a:t>
            </a:r>
            <a:r>
              <a:rPr lang="it-IT" dirty="0">
                <a:sym typeface="Wingdings" panose="05000000000000000000" pitchFamily="2" charset="2"/>
              </a:rPr>
              <a:t> stessa</a:t>
            </a:r>
            <a:endParaRPr lang="it-IT" dirty="0"/>
          </a:p>
          <a:p>
            <a:endParaRPr lang="it-IT" dirty="0"/>
          </a:p>
          <a:p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dirty="0"/>
              <a:t>Contatto lineare a causa della limitata superficie di contatto genera elevati stress che, è dimostrato in letteratura, assicura una qualità di sigillo più efficiente associata alle micro-deformazioni della rugosità superficiale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44FEF-194A-5C41-9A3D-E82EAE522DE0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3008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Tenute </a:t>
            </a:r>
            <a:r>
              <a:rPr lang="it-IT" dirty="0" err="1"/>
              <a:t>thick</a:t>
            </a:r>
            <a:r>
              <a:rPr lang="it-IT" dirty="0"/>
              <a:t> e thin in configurazione disallineata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Attivazione a pressioni minori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it-IT" dirty="0"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it-IT" dirty="0">
                <a:sym typeface="Wingdings" panose="05000000000000000000" pitchFamily="2" charset="2"/>
              </a:rPr>
              <a:t>Manipolando il </a:t>
            </a:r>
            <a:r>
              <a:rPr lang="it-IT" dirty="0" err="1">
                <a:sym typeface="Wingdings" panose="05000000000000000000" pitchFamily="2" charset="2"/>
              </a:rPr>
              <a:t>Jeq</a:t>
            </a:r>
            <a:r>
              <a:rPr lang="it-IT" dirty="0">
                <a:sym typeface="Wingdings" panose="05000000000000000000" pitchFamily="2" charset="2"/>
              </a:rPr>
              <a:t> per ottenere effettivamente quello relativo al contatto, le prestazioni sono circa le stesse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44FEF-194A-5C41-9A3D-E82EAE522DE0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8253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3072152"/>
            <a:ext cx="7921626" cy="35829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ctr">
              <a:defRPr sz="2400" b="1" i="0">
                <a:solidFill>
                  <a:srgbClr val="7D7D7C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CB8D6368-277F-A247-B1C3-EB9A99A44D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3720354"/>
            <a:ext cx="7921625" cy="9001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342900" indent="0" algn="ctr">
              <a:buNone/>
              <a:defRPr sz="14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400"/>
            </a:lvl4pPr>
            <a:lvl5pPr marL="1371600" indent="0" algn="ctr">
              <a:buNone/>
              <a:defRPr sz="14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9FA06F76-4E0C-0D4C-A8F6-B588958F48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095" y="441507"/>
            <a:ext cx="3397392" cy="92788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07C805C-E8EB-4A36-8C27-6D7CCC3F76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3278" y="393925"/>
            <a:ext cx="3977627" cy="102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9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96" userDrawn="1">
          <p15:clr>
            <a:srgbClr val="FBAE40"/>
          </p15:clr>
        </p15:guide>
        <p15:guide id="2" pos="2880">
          <p15:clr>
            <a:srgbClr val="FBAE40"/>
          </p15:clr>
        </p15:guide>
        <p15:guide id="3" pos="204">
          <p15:clr>
            <a:srgbClr val="FBAE40"/>
          </p15:clr>
        </p15:guide>
        <p15:guide id="4" pos="5556">
          <p15:clr>
            <a:srgbClr val="FBAE40"/>
          </p15:clr>
        </p15:guide>
        <p15:guide id="5" orient="horz" pos="214">
          <p15:clr>
            <a:srgbClr val="FBAE40"/>
          </p15:clr>
        </p15:guide>
        <p15:guide id="6" orient="horz" pos="3117">
          <p15:clr>
            <a:srgbClr val="FBAE40"/>
          </p15:clr>
        </p15:guide>
        <p15:guide id="9" pos="385">
          <p15:clr>
            <a:srgbClr val="FBAE40"/>
          </p15:clr>
        </p15:guide>
        <p15:guide id="11" pos="5375">
          <p15:clr>
            <a:srgbClr val="FBAE40"/>
          </p15:clr>
        </p15:guide>
        <p15:guide id="12" pos="2835">
          <p15:clr>
            <a:srgbClr val="FBAE40"/>
          </p15:clr>
        </p15:guide>
        <p15:guide id="13" pos="292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magi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0708F1EE-D8B1-444C-A411-00E313AA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87076" y="4879180"/>
            <a:ext cx="633074" cy="16271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5089AF4D-F281-024E-AFB0-E4361E61146A}" type="datetime1">
              <a:rPr lang="it-IT" smtClean="0"/>
              <a:t>28/03/2023</a:t>
            </a:fld>
            <a:endParaRPr lang="it-IT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A8BA85E-6F4C-664F-952F-6939F9768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0263" y="4879181"/>
            <a:ext cx="7631112" cy="16271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err="1"/>
              <a:t>internal</a:t>
            </a:r>
            <a:r>
              <a:rPr lang="it-IT"/>
              <a:t>/</a:t>
            </a:r>
            <a:r>
              <a:rPr lang="it-IT" err="1"/>
              <a:t>confidential</a:t>
            </a:r>
            <a:r>
              <a:rPr lang="it-IT"/>
              <a:t>/</a:t>
            </a:r>
            <a:r>
              <a:rPr lang="it-IT" err="1"/>
              <a:t>strictly</a:t>
            </a:r>
            <a:r>
              <a:rPr lang="it-IT"/>
              <a:t> </a:t>
            </a:r>
            <a:r>
              <a:rPr lang="it-IT" err="1"/>
              <a:t>confidential</a:t>
            </a:r>
            <a:r>
              <a:rPr lang="it-IT"/>
              <a:t>*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0BE47B8-9A24-D04B-80CC-2F7D86AF5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2127" y="4879181"/>
            <a:ext cx="432858" cy="1595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AA8CD73-84BE-8B4A-AD1C-513CACDA5D3C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BE85E46-E360-DE4C-A258-B8FAAA8537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52" y="284069"/>
            <a:ext cx="876294" cy="239331"/>
          </a:xfrm>
          <a:prstGeom prst="rect">
            <a:avLst/>
          </a:prstGeom>
        </p:spPr>
      </p:pic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82D7B339-D86D-0742-B41F-7E874A56C928}"/>
              </a:ext>
            </a:extLst>
          </p:cNvPr>
          <p:cNvCxnSpPr>
            <a:cxnSpLocks/>
          </p:cNvCxnSpPr>
          <p:nvPr userDrawn="1"/>
        </p:nvCxnSpPr>
        <p:spPr>
          <a:xfrm>
            <a:off x="795484" y="778450"/>
            <a:ext cx="0" cy="417600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C133E6ED-495F-2B4E-929D-CFE2A412C9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1200" y="864418"/>
            <a:ext cx="8108949" cy="360000"/>
          </a:xfrm>
          <a:prstGeom prst="rect">
            <a:avLst/>
          </a:prstGeom>
          <a:solidFill>
            <a:schemeClr val="bg1"/>
          </a:solidFill>
        </p:spPr>
        <p:txBody>
          <a:bodyPr vert="horz" lIns="72000" tIns="36000" rIns="36000" bIns="0" rtlCol="0" anchor="ctr" anchorCtr="0">
            <a:noAutofit/>
          </a:bodyPr>
          <a:lstStyle>
            <a:lvl1pPr>
              <a:defRPr lang="it-IT" sz="1800" b="1" smtClean="0">
                <a:solidFill>
                  <a:schemeClr val="accent3"/>
                </a:solidFill>
                <a:ea typeface="+mj-ea"/>
                <a:cs typeface="+mj-cs"/>
              </a:defRPr>
            </a:lvl1pPr>
            <a:lvl2pPr>
              <a:defRPr lang="it-IT" smtClean="0">
                <a:latin typeface="+mn-lt"/>
              </a:defRPr>
            </a:lvl2pPr>
            <a:lvl3pPr>
              <a:defRPr lang="it-IT" sz="1800" smtClean="0">
                <a:latin typeface="+mn-lt"/>
              </a:defRPr>
            </a:lvl3pPr>
            <a:lvl4pPr>
              <a:defRPr lang="it-IT" sz="1800" smtClean="0">
                <a:latin typeface="+mn-lt"/>
              </a:defRPr>
            </a:lvl4pPr>
            <a:lvl5pPr>
              <a:defRPr lang="it-IT" sz="1800">
                <a:latin typeface="+mn-lt"/>
              </a:defRPr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14" name="Segnaposto testo 8">
            <a:extLst>
              <a:ext uri="{FF2B5EF4-FFF2-40B4-BE49-F238E27FC236}">
                <a16:creationId xmlns:a16="http://schemas.microsoft.com/office/drawing/2014/main" id="{F938165D-F87D-D942-BD70-08C98B4BD1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7088" y="1403926"/>
            <a:ext cx="3924300" cy="3328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lang="it-IT" sz="1000" dirty="0" smtClean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lang="it-IT" sz="900" dirty="0" smtClean="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lang="it-IT" sz="800" dirty="0">
                <a:solidFill>
                  <a:schemeClr val="bg1"/>
                </a:solidFill>
              </a:defRPr>
            </a:lvl3pPr>
          </a:lstStyle>
          <a:p>
            <a:pPr marL="0" lvl="0" indent="0">
              <a:lnSpc>
                <a:spcPct val="100000"/>
              </a:lnSpc>
              <a:buNone/>
            </a:pPr>
            <a:r>
              <a:rPr lang="it-IT"/>
              <a:t>Fare clic per modificare gli stili del testo dello schema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it-IT"/>
              <a:t>Secondo livello</a:t>
            </a:r>
          </a:p>
          <a:p>
            <a:pPr marL="685800" lvl="2" indent="0">
              <a:lnSpc>
                <a:spcPct val="100000"/>
              </a:lnSpc>
              <a:buNone/>
            </a:pPr>
            <a:r>
              <a:rPr lang="it-IT"/>
              <a:t>Terzo livello</a:t>
            </a:r>
          </a:p>
        </p:txBody>
      </p:sp>
      <p:sp>
        <p:nvSpPr>
          <p:cNvPr id="15" name="Segnaposto testo 8">
            <a:extLst>
              <a:ext uri="{FF2B5EF4-FFF2-40B4-BE49-F238E27FC236}">
                <a16:creationId xmlns:a16="http://schemas.microsoft.com/office/drawing/2014/main" id="{2ED38EE8-F5F5-9240-BE1F-F0526C3361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95850" y="1403926"/>
            <a:ext cx="3924300" cy="3328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lang="it-IT" sz="1000" smtClean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lang="it-IT" sz="900" smtClean="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lang="it-IT" sz="800" smtClean="0">
                <a:solidFill>
                  <a:schemeClr val="bg1"/>
                </a:solidFill>
              </a:defRPr>
            </a:lvl3pPr>
            <a:lvl4pPr>
              <a:defRPr lang="it-IT" smtClean="0"/>
            </a:lvl4pPr>
            <a:lvl5pPr>
              <a:defRPr lang="it-IT"/>
            </a:lvl5pPr>
          </a:lstStyle>
          <a:p>
            <a:pPr marL="0" lvl="0" indent="0">
              <a:lnSpc>
                <a:spcPct val="100000"/>
              </a:lnSpc>
              <a:buNone/>
            </a:pPr>
            <a:r>
              <a:rPr lang="it-IT"/>
              <a:t>Fare clic per modificare gli stili del testo dello schema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it-IT"/>
              <a:t>Secondo livello</a:t>
            </a:r>
          </a:p>
          <a:p>
            <a:pPr marL="685800" lvl="2" indent="0">
              <a:lnSpc>
                <a:spcPct val="100000"/>
              </a:lnSpc>
              <a:buNone/>
            </a:pPr>
            <a:r>
              <a:rPr lang="it-IT"/>
              <a:t>Terzo livello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D1389672-2E28-4EBF-85E9-2FDE1BF70F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424315" y="284069"/>
            <a:ext cx="907300" cy="233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3225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magin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0708F1EE-D8B1-444C-A411-00E313AA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57953" y="4879180"/>
            <a:ext cx="562197" cy="1627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5089AF4D-F281-024E-AFB0-E4361E61146A}" type="datetime1">
              <a:rPr lang="it-IT" smtClean="0"/>
              <a:t>28/03/2023</a:t>
            </a:fld>
            <a:endParaRPr lang="it-IT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A8BA85E-6F4C-664F-952F-6939F9768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0263" y="4879181"/>
            <a:ext cx="7631112" cy="16271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err="1"/>
              <a:t>internal</a:t>
            </a:r>
            <a:r>
              <a:rPr lang="it-IT"/>
              <a:t>/</a:t>
            </a:r>
            <a:r>
              <a:rPr lang="it-IT" err="1"/>
              <a:t>confidential</a:t>
            </a:r>
            <a:r>
              <a:rPr lang="it-IT"/>
              <a:t>/</a:t>
            </a:r>
            <a:r>
              <a:rPr lang="it-IT" err="1"/>
              <a:t>strictly</a:t>
            </a:r>
            <a:r>
              <a:rPr lang="it-IT"/>
              <a:t> </a:t>
            </a:r>
            <a:r>
              <a:rPr lang="it-IT" err="1"/>
              <a:t>confidential</a:t>
            </a:r>
            <a:r>
              <a:rPr lang="it-IT"/>
              <a:t>*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0BE47B8-9A24-D04B-80CC-2F7D86AF5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2127" y="4879181"/>
            <a:ext cx="432858" cy="1595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AA8CD73-84BE-8B4A-AD1C-513CACDA5D3C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BE85E46-E360-DE4C-A258-B8FAAA8537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52" y="284069"/>
            <a:ext cx="876294" cy="239331"/>
          </a:xfrm>
          <a:prstGeom prst="rect">
            <a:avLst/>
          </a:prstGeom>
        </p:spPr>
      </p:pic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82D7B339-D86D-0742-B41F-7E874A56C928}"/>
              </a:ext>
            </a:extLst>
          </p:cNvPr>
          <p:cNvCxnSpPr>
            <a:cxnSpLocks/>
          </p:cNvCxnSpPr>
          <p:nvPr userDrawn="1"/>
        </p:nvCxnSpPr>
        <p:spPr>
          <a:xfrm>
            <a:off x="795484" y="778450"/>
            <a:ext cx="0" cy="417600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C133E6ED-495F-2B4E-929D-CFE2A412C9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1200" y="864418"/>
            <a:ext cx="8108949" cy="360000"/>
          </a:xfrm>
          <a:prstGeom prst="rect">
            <a:avLst/>
          </a:prstGeom>
          <a:solidFill>
            <a:schemeClr val="bg1"/>
          </a:solidFill>
        </p:spPr>
        <p:txBody>
          <a:bodyPr vert="horz" lIns="72000" tIns="36000" rIns="36000" bIns="0" rtlCol="0" anchor="ctr" anchorCtr="0">
            <a:noAutofit/>
          </a:bodyPr>
          <a:lstStyle>
            <a:lvl1pPr>
              <a:defRPr lang="it-IT" sz="1800" b="1" smtClean="0">
                <a:solidFill>
                  <a:schemeClr val="accent2"/>
                </a:solidFill>
                <a:ea typeface="+mj-ea"/>
                <a:cs typeface="+mj-cs"/>
              </a:defRPr>
            </a:lvl1pPr>
            <a:lvl2pPr>
              <a:defRPr lang="it-IT" smtClean="0">
                <a:latin typeface="+mn-lt"/>
              </a:defRPr>
            </a:lvl2pPr>
            <a:lvl3pPr>
              <a:defRPr lang="it-IT" sz="1800" smtClean="0">
                <a:latin typeface="+mn-lt"/>
              </a:defRPr>
            </a:lvl3pPr>
            <a:lvl4pPr>
              <a:defRPr lang="it-IT" sz="1800" smtClean="0">
                <a:latin typeface="+mn-lt"/>
              </a:defRPr>
            </a:lvl4pPr>
            <a:lvl5pPr>
              <a:defRPr lang="it-IT" sz="1800">
                <a:latin typeface="+mn-lt"/>
              </a:defRPr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14" name="Segnaposto testo 8">
            <a:extLst>
              <a:ext uri="{FF2B5EF4-FFF2-40B4-BE49-F238E27FC236}">
                <a16:creationId xmlns:a16="http://schemas.microsoft.com/office/drawing/2014/main" id="{F938165D-F87D-D942-BD70-08C98B4BD1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7088" y="1403926"/>
            <a:ext cx="3924300" cy="3328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lang="it-IT" sz="1000" dirty="0" smtClean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lang="it-IT" sz="900" dirty="0" smtClean="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lang="it-IT" sz="800" dirty="0">
                <a:solidFill>
                  <a:schemeClr val="bg1"/>
                </a:solidFill>
              </a:defRPr>
            </a:lvl3pPr>
          </a:lstStyle>
          <a:p>
            <a:pPr marL="0" lvl="0" indent="0">
              <a:lnSpc>
                <a:spcPct val="100000"/>
              </a:lnSpc>
              <a:buNone/>
            </a:pPr>
            <a:r>
              <a:rPr lang="it-IT"/>
              <a:t>Fare clic per modificare gli stili del testo dello schema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it-IT"/>
              <a:t>Secondo livello</a:t>
            </a:r>
          </a:p>
          <a:p>
            <a:pPr marL="685800" lvl="2" indent="0">
              <a:lnSpc>
                <a:spcPct val="100000"/>
              </a:lnSpc>
              <a:buNone/>
            </a:pPr>
            <a:r>
              <a:rPr lang="it-IT"/>
              <a:t>Terzo livello</a:t>
            </a:r>
          </a:p>
        </p:txBody>
      </p:sp>
      <p:sp>
        <p:nvSpPr>
          <p:cNvPr id="15" name="Segnaposto testo 8">
            <a:extLst>
              <a:ext uri="{FF2B5EF4-FFF2-40B4-BE49-F238E27FC236}">
                <a16:creationId xmlns:a16="http://schemas.microsoft.com/office/drawing/2014/main" id="{2ED38EE8-F5F5-9240-BE1F-F0526C3361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95850" y="1403926"/>
            <a:ext cx="3924300" cy="3328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lang="it-IT" sz="1000" smtClean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lang="it-IT" sz="900" smtClean="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lang="it-IT" sz="800" smtClean="0">
                <a:solidFill>
                  <a:schemeClr val="bg1"/>
                </a:solidFill>
              </a:defRPr>
            </a:lvl3pPr>
            <a:lvl4pPr>
              <a:defRPr lang="it-IT" smtClean="0"/>
            </a:lvl4pPr>
            <a:lvl5pPr>
              <a:defRPr lang="it-IT"/>
            </a:lvl5pPr>
          </a:lstStyle>
          <a:p>
            <a:pPr marL="0" lvl="0" indent="0">
              <a:lnSpc>
                <a:spcPct val="100000"/>
              </a:lnSpc>
              <a:buNone/>
            </a:pPr>
            <a:r>
              <a:rPr lang="it-IT"/>
              <a:t>Fare clic per modificare gli stili del testo dello schema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it-IT"/>
              <a:t>Secondo livello</a:t>
            </a:r>
          </a:p>
          <a:p>
            <a:pPr marL="685800" lvl="2" indent="0">
              <a:lnSpc>
                <a:spcPct val="100000"/>
              </a:lnSpc>
              <a:buNone/>
            </a:pPr>
            <a:r>
              <a:rPr lang="it-IT"/>
              <a:t>Terzo livello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DE7D111E-E78A-4619-9FAB-AE019B9E6C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424315" y="284069"/>
            <a:ext cx="907300" cy="233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8423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magi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0708F1EE-D8B1-444C-A411-00E313AA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57960" y="4879180"/>
            <a:ext cx="562190" cy="1627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5089AF4D-F281-024E-AFB0-E4361E61146A}" type="datetime1">
              <a:rPr lang="it-IT" smtClean="0"/>
              <a:t>28/03/2023</a:t>
            </a:fld>
            <a:endParaRPr lang="it-IT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A8BA85E-6F4C-664F-952F-6939F9768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0263" y="4879181"/>
            <a:ext cx="7631112" cy="16271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err="1"/>
              <a:t>internal</a:t>
            </a:r>
            <a:r>
              <a:rPr lang="it-IT"/>
              <a:t>/</a:t>
            </a:r>
            <a:r>
              <a:rPr lang="it-IT" err="1"/>
              <a:t>confidential</a:t>
            </a:r>
            <a:r>
              <a:rPr lang="it-IT"/>
              <a:t>/</a:t>
            </a:r>
            <a:r>
              <a:rPr lang="it-IT" err="1"/>
              <a:t>strictly</a:t>
            </a:r>
            <a:r>
              <a:rPr lang="it-IT"/>
              <a:t> </a:t>
            </a:r>
            <a:r>
              <a:rPr lang="it-IT" err="1"/>
              <a:t>confidential</a:t>
            </a:r>
            <a:r>
              <a:rPr lang="it-IT"/>
              <a:t>*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0BE47B8-9A24-D04B-80CC-2F7D86AF5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2127" y="4879181"/>
            <a:ext cx="432858" cy="1595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AA8CD73-84BE-8B4A-AD1C-513CACDA5D3C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82D7B339-D86D-0742-B41F-7E874A56C928}"/>
              </a:ext>
            </a:extLst>
          </p:cNvPr>
          <p:cNvCxnSpPr>
            <a:cxnSpLocks/>
          </p:cNvCxnSpPr>
          <p:nvPr userDrawn="1"/>
        </p:nvCxnSpPr>
        <p:spPr>
          <a:xfrm>
            <a:off x="795484" y="778450"/>
            <a:ext cx="0" cy="417600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B61FC81F-90C9-5E44-944F-CEF1E4CDC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182" y="747629"/>
            <a:ext cx="8012112" cy="36997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14" name="Segnaposto immagine 19">
            <a:extLst>
              <a:ext uri="{FF2B5EF4-FFF2-40B4-BE49-F238E27FC236}">
                <a16:creationId xmlns:a16="http://schemas.microsoft.com/office/drawing/2014/main" id="{F7689CE4-3BD7-0F47-A7A9-6B7EDE93211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2127" y="1166648"/>
            <a:ext cx="8495166" cy="3565690"/>
          </a:xfrm>
          <a:prstGeom prst="rect">
            <a:avLst/>
          </a:prstGeom>
          <a:solidFill>
            <a:srgbClr val="7D7D7C"/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it-IT" sz="10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endParaRPr lang="it-IT"/>
          </a:p>
        </p:txBody>
      </p:sp>
      <p:sp>
        <p:nvSpPr>
          <p:cNvPr id="13" name="Segnaposto testo 8">
            <a:extLst>
              <a:ext uri="{FF2B5EF4-FFF2-40B4-BE49-F238E27FC236}">
                <a16:creationId xmlns:a16="http://schemas.microsoft.com/office/drawing/2014/main" id="{A424FAF8-310F-EB4C-B6C6-708F55DE99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7088" y="1286172"/>
            <a:ext cx="7993056" cy="9001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342900" indent="0" algn="ctr">
              <a:buNone/>
              <a:defRPr sz="14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400"/>
            </a:lvl4pPr>
            <a:lvl5pPr marL="1371600" indent="0" algn="ctr">
              <a:buNone/>
              <a:defRPr sz="14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BE85E46-E360-DE4C-A258-B8FAAA8537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52" y="284069"/>
            <a:ext cx="876294" cy="23933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72D16AF-D748-4724-A7F7-27098F24CA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424315" y="284069"/>
            <a:ext cx="907300" cy="233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488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1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magin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0708F1EE-D8B1-444C-A411-00E313AA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57958" y="4879180"/>
            <a:ext cx="562192" cy="16271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5089AF4D-F281-024E-AFB0-E4361E61146A}" type="datetime1">
              <a:rPr lang="it-IT" smtClean="0"/>
              <a:t>28/03/2023</a:t>
            </a:fld>
            <a:endParaRPr lang="it-IT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A8BA85E-6F4C-664F-952F-6939F9768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0263" y="4879181"/>
            <a:ext cx="7631112" cy="16271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err="1"/>
              <a:t>internal</a:t>
            </a:r>
            <a:r>
              <a:rPr lang="it-IT"/>
              <a:t>/</a:t>
            </a:r>
            <a:r>
              <a:rPr lang="it-IT" err="1"/>
              <a:t>confidential</a:t>
            </a:r>
            <a:r>
              <a:rPr lang="it-IT"/>
              <a:t>/</a:t>
            </a:r>
            <a:r>
              <a:rPr lang="it-IT" err="1"/>
              <a:t>strictly</a:t>
            </a:r>
            <a:r>
              <a:rPr lang="it-IT"/>
              <a:t> </a:t>
            </a:r>
            <a:r>
              <a:rPr lang="it-IT" err="1"/>
              <a:t>confidential</a:t>
            </a:r>
            <a:r>
              <a:rPr lang="it-IT"/>
              <a:t>*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0BE47B8-9A24-D04B-80CC-2F7D86AF5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2127" y="4879181"/>
            <a:ext cx="432858" cy="1595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AA8CD73-84BE-8B4A-AD1C-513CACDA5D3C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BE85E46-E360-DE4C-A258-B8FAAA8537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52" y="284069"/>
            <a:ext cx="876294" cy="239331"/>
          </a:xfrm>
          <a:prstGeom prst="rect">
            <a:avLst/>
          </a:prstGeom>
        </p:spPr>
      </p:pic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82D7B339-D86D-0742-B41F-7E874A56C928}"/>
              </a:ext>
            </a:extLst>
          </p:cNvPr>
          <p:cNvCxnSpPr>
            <a:cxnSpLocks/>
          </p:cNvCxnSpPr>
          <p:nvPr userDrawn="1"/>
        </p:nvCxnSpPr>
        <p:spPr>
          <a:xfrm>
            <a:off x="795484" y="778450"/>
            <a:ext cx="0" cy="417600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B61FC81F-90C9-5E44-944F-CEF1E4CDC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182" y="747629"/>
            <a:ext cx="8012112" cy="369971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10" name="Segnaposto immagine 19">
            <a:extLst>
              <a:ext uri="{FF2B5EF4-FFF2-40B4-BE49-F238E27FC236}">
                <a16:creationId xmlns:a16="http://schemas.microsoft.com/office/drawing/2014/main" id="{BF1B5EA4-8A91-6845-AC2D-8B91228B062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2127" y="1166648"/>
            <a:ext cx="8495166" cy="3565690"/>
          </a:xfrm>
          <a:prstGeom prst="rect">
            <a:avLst/>
          </a:prstGeom>
          <a:solidFill>
            <a:srgbClr val="7D7D7C"/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it-IT" sz="10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5169B110-E768-4E89-B283-EFC4919B81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424315" y="284069"/>
            <a:ext cx="907300" cy="233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0223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+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82" y="747629"/>
            <a:ext cx="8012112" cy="22662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1800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A3BDBB1-856C-EC47-B4D1-3F543A53A6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52" y="284069"/>
            <a:ext cx="876294" cy="239332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E2651B57-DC2D-7440-892B-6E0D0BAABC3A}"/>
              </a:ext>
            </a:extLst>
          </p:cNvPr>
          <p:cNvCxnSpPr>
            <a:cxnSpLocks/>
          </p:cNvCxnSpPr>
          <p:nvPr userDrawn="1"/>
        </p:nvCxnSpPr>
        <p:spPr>
          <a:xfrm>
            <a:off x="795484" y="778450"/>
            <a:ext cx="0" cy="4176000"/>
          </a:xfrm>
          <a:prstGeom prst="line">
            <a:avLst/>
          </a:prstGeom>
          <a:ln w="6350" cap="rnd">
            <a:solidFill>
              <a:schemeClr val="accent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E24A71A3-3BA7-9145-AE66-0A62F41711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7088" y="1131888"/>
            <a:ext cx="3924300" cy="3600450"/>
          </a:xfrm>
          <a:prstGeom prst="rect">
            <a:avLst/>
          </a:prstGeom>
          <a:solidFill>
            <a:srgbClr val="7D7D7C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 sz="100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endParaRPr lang="it-IT"/>
          </a:p>
        </p:txBody>
      </p:sp>
      <p:sp>
        <p:nvSpPr>
          <p:cNvPr id="5" name="Segnaposto grafico 4">
            <a:extLst>
              <a:ext uri="{FF2B5EF4-FFF2-40B4-BE49-F238E27FC236}">
                <a16:creationId xmlns:a16="http://schemas.microsoft.com/office/drawing/2014/main" id="{3F9E4ABD-07F4-D341-AF70-4343C5AD1CE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895851" y="1131888"/>
            <a:ext cx="3924300" cy="3600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it-IT" sz="1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endParaRPr lang="it-IT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3616B3E-024C-094C-8ADB-97FB3550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13737" y="4889968"/>
            <a:ext cx="506413" cy="151932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 b="1" i="0">
                <a:solidFill>
                  <a:srgbClr val="7D7D7C"/>
                </a:solidFill>
                <a:latin typeface="Arial" panose="020B0604020202020204" pitchFamily="34" charset="0"/>
              </a:defRPr>
            </a:lvl1pPr>
          </a:lstStyle>
          <a:p>
            <a:fld id="{03EE8C3B-B1E0-194F-9FDE-E7EBF488C559}" type="datetime1">
              <a:rPr lang="it-IT" smtClean="0"/>
              <a:t>28/03/2023</a:t>
            </a:fld>
            <a:endParaRPr lang="it-IT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053020B-3B80-CF41-BB11-8CFCD4612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0263" y="4879181"/>
            <a:ext cx="7631112" cy="16271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00" b="1" i="0">
                <a:solidFill>
                  <a:srgbClr val="7D7D7C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err="1"/>
              <a:t>internal</a:t>
            </a:r>
            <a:r>
              <a:rPr lang="it-IT"/>
              <a:t>/</a:t>
            </a:r>
            <a:r>
              <a:rPr lang="it-IT" err="1"/>
              <a:t>confidential</a:t>
            </a:r>
            <a:r>
              <a:rPr lang="it-IT"/>
              <a:t>/</a:t>
            </a:r>
            <a:r>
              <a:rPr lang="it-IT" err="1"/>
              <a:t>strictly</a:t>
            </a:r>
            <a:r>
              <a:rPr lang="it-IT"/>
              <a:t> </a:t>
            </a:r>
            <a:r>
              <a:rPr lang="it-IT" err="1"/>
              <a:t>confidential</a:t>
            </a:r>
            <a:r>
              <a:rPr lang="it-IT"/>
              <a:t>*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63725C0-691B-2045-8466-21D4FDB1E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0201" y="4879181"/>
            <a:ext cx="432858" cy="1595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 b="1" i="0">
                <a:solidFill>
                  <a:srgbClr val="7D7D7C"/>
                </a:solidFill>
                <a:latin typeface="Arial" panose="020B0604020202020204" pitchFamily="34" charset="0"/>
              </a:defRPr>
            </a:lvl1pPr>
          </a:lstStyle>
          <a:p>
            <a:fld id="{4AA8CD73-84BE-8B4A-AD1C-513CACDA5D3C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04FD04B-6765-410A-8173-7F6AA084E3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424315" y="284069"/>
            <a:ext cx="907300" cy="233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1285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3" pos="204" userDrawn="1">
          <p15:clr>
            <a:srgbClr val="FBAE40"/>
          </p15:clr>
        </p15:guide>
        <p15:guide id="4" pos="5556" userDrawn="1">
          <p15:clr>
            <a:srgbClr val="FBAE40"/>
          </p15:clr>
        </p15:guide>
        <p15:guide id="5" orient="horz" pos="214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orient="horz" pos="2981" userDrawn="1">
          <p15:clr>
            <a:srgbClr val="FBAE40"/>
          </p15:clr>
        </p15:guide>
        <p15:guide id="10" orient="horz" pos="486" userDrawn="1">
          <p15:clr>
            <a:srgbClr val="FBAE40"/>
          </p15:clr>
        </p15:guide>
        <p15:guide id="14" orient="horz" pos="713" userDrawn="1">
          <p15:clr>
            <a:srgbClr val="FBAE40"/>
          </p15:clr>
        </p15:guide>
        <p15:guide id="15" pos="499" userDrawn="1">
          <p15:clr>
            <a:srgbClr val="FBAE40"/>
          </p15:clr>
        </p15:guide>
        <p15:guide id="16" pos="521" userDrawn="1">
          <p15:clr>
            <a:srgbClr val="FBAE40"/>
          </p15:clr>
        </p15:guide>
        <p15:guide id="17" pos="3039" userDrawn="1">
          <p15:clr>
            <a:srgbClr val="FBAE40"/>
          </p15:clr>
        </p15:guide>
        <p15:guide id="18" pos="2993" userDrawn="1">
          <p15:clr>
            <a:srgbClr val="FBAE40"/>
          </p15:clr>
        </p15:guide>
        <p15:guide id="19" pos="308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82" y="747629"/>
            <a:ext cx="8012112" cy="22662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1800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A3BDBB1-856C-EC47-B4D1-3F543A53A6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52" y="284069"/>
            <a:ext cx="876294" cy="239332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E2651B57-DC2D-7440-892B-6E0D0BAABC3A}"/>
              </a:ext>
            </a:extLst>
          </p:cNvPr>
          <p:cNvCxnSpPr>
            <a:cxnSpLocks/>
          </p:cNvCxnSpPr>
          <p:nvPr userDrawn="1"/>
        </p:nvCxnSpPr>
        <p:spPr>
          <a:xfrm>
            <a:off x="795484" y="778450"/>
            <a:ext cx="0" cy="4176000"/>
          </a:xfrm>
          <a:prstGeom prst="line">
            <a:avLst/>
          </a:prstGeom>
          <a:ln w="6350" cap="rnd">
            <a:solidFill>
              <a:schemeClr val="accent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Segnaposto grafico 4">
            <a:extLst>
              <a:ext uri="{FF2B5EF4-FFF2-40B4-BE49-F238E27FC236}">
                <a16:creationId xmlns:a16="http://schemas.microsoft.com/office/drawing/2014/main" id="{3F9E4ABD-07F4-D341-AF70-4343C5AD1CE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27088" y="1131888"/>
            <a:ext cx="7993063" cy="3600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it-IT" sz="1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it-IT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278C69E-CF8A-484E-A4F9-42593C0271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8516" y="4879180"/>
            <a:ext cx="471634" cy="1627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dirty="0"/>
              <a:t>29/03/2023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B9E0CE9-AB04-6C4D-8374-50099FE5D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0263" y="4879181"/>
            <a:ext cx="7631112" cy="16271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00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/>
              <a:t>internal/confidential/strictly confidential*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58DD2B7-ED1E-AF41-8A1D-96BCDCFFA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2127" y="4879181"/>
            <a:ext cx="432858" cy="1595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4AA8CD73-84BE-8B4A-AD1C-513CACDA5D3C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3490AED1-083A-445D-BC16-6447E1679B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424315" y="284069"/>
            <a:ext cx="907300" cy="233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3730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3" pos="204" userDrawn="1">
          <p15:clr>
            <a:srgbClr val="FBAE40"/>
          </p15:clr>
        </p15:guide>
        <p15:guide id="4" pos="5556" userDrawn="1">
          <p15:clr>
            <a:srgbClr val="FBAE40"/>
          </p15:clr>
        </p15:guide>
        <p15:guide id="5" orient="horz" pos="214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orient="horz" pos="2981" userDrawn="1">
          <p15:clr>
            <a:srgbClr val="FBAE40"/>
          </p15:clr>
        </p15:guide>
        <p15:guide id="10" orient="horz" pos="486" userDrawn="1">
          <p15:clr>
            <a:srgbClr val="FBAE40"/>
          </p15:clr>
        </p15:guide>
        <p15:guide id="14" orient="horz" pos="713" userDrawn="1">
          <p15:clr>
            <a:srgbClr val="FBAE40"/>
          </p15:clr>
        </p15:guide>
        <p15:guide id="15" pos="499" userDrawn="1">
          <p15:clr>
            <a:srgbClr val="FBAE40"/>
          </p15:clr>
        </p15:guide>
        <p15:guide id="16" pos="521" userDrawn="1">
          <p15:clr>
            <a:srgbClr val="FBAE40"/>
          </p15:clr>
        </p15:guide>
        <p15:guide id="17" pos="3039" userDrawn="1">
          <p15:clr>
            <a:srgbClr val="FBAE40"/>
          </p15:clr>
        </p15:guide>
        <p15:guide id="18" pos="2993" userDrawn="1">
          <p15:clr>
            <a:srgbClr val="FBAE40"/>
          </p15:clr>
        </p15:guide>
        <p15:guide id="19" pos="308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82" y="747629"/>
            <a:ext cx="8012112" cy="22662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1800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A3BDBB1-856C-EC47-B4D1-3F543A53A6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52" y="284069"/>
            <a:ext cx="876294" cy="239332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E2651B57-DC2D-7440-892B-6E0D0BAABC3A}"/>
              </a:ext>
            </a:extLst>
          </p:cNvPr>
          <p:cNvCxnSpPr>
            <a:cxnSpLocks/>
          </p:cNvCxnSpPr>
          <p:nvPr userDrawn="1"/>
        </p:nvCxnSpPr>
        <p:spPr>
          <a:xfrm>
            <a:off x="795484" y="778450"/>
            <a:ext cx="0" cy="4176000"/>
          </a:xfrm>
          <a:prstGeom prst="line">
            <a:avLst/>
          </a:prstGeom>
          <a:ln w="6350" cap="rnd">
            <a:solidFill>
              <a:schemeClr val="accent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Segnaposto tabella 3">
            <a:extLst>
              <a:ext uri="{FF2B5EF4-FFF2-40B4-BE49-F238E27FC236}">
                <a16:creationId xmlns:a16="http://schemas.microsoft.com/office/drawing/2014/main" id="{599D1C75-DDD2-EC43-A9B8-5C2C481B9CF8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827882" y="1131888"/>
            <a:ext cx="7993062" cy="3600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 sz="1000"/>
            </a:lvl1pPr>
          </a:lstStyle>
          <a:p>
            <a:pPr marL="0" lvl="0" indent="0" algn="ctr">
              <a:buNone/>
            </a:pPr>
            <a:endParaRPr lang="it-IT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F74E318-906C-A942-8560-9477D5E8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8516" y="4879180"/>
            <a:ext cx="471634" cy="1627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C5EA973F-1C52-DD4F-A3B9-73F5AF6369E5}" type="datetime1">
              <a:rPr lang="it-IT" smtClean="0"/>
              <a:pPr/>
              <a:t>28/03/2023</a:t>
            </a:fld>
            <a:endParaRPr lang="it-IT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AB1A58B-C151-A146-9906-B5F0F6588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0263" y="4879181"/>
            <a:ext cx="7631112" cy="16271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00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/>
              <a:t>internal/confidential/strictly confidential*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C9B359F-696F-604C-8283-F7910C8F3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2127" y="4879181"/>
            <a:ext cx="432858" cy="1595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4AA8CD73-84BE-8B4A-AD1C-513CACDA5D3C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FBE95C59-90EB-45A5-934F-C72B8D0A93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424315" y="284069"/>
            <a:ext cx="907300" cy="233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7658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3" pos="204" userDrawn="1">
          <p15:clr>
            <a:srgbClr val="FBAE40"/>
          </p15:clr>
        </p15:guide>
        <p15:guide id="4" pos="5556" userDrawn="1">
          <p15:clr>
            <a:srgbClr val="FBAE40"/>
          </p15:clr>
        </p15:guide>
        <p15:guide id="5" orient="horz" pos="214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orient="horz" pos="2981" userDrawn="1">
          <p15:clr>
            <a:srgbClr val="FBAE40"/>
          </p15:clr>
        </p15:guide>
        <p15:guide id="10" orient="horz" pos="486" userDrawn="1">
          <p15:clr>
            <a:srgbClr val="FBAE40"/>
          </p15:clr>
        </p15:guide>
        <p15:guide id="14" orient="horz" pos="713" userDrawn="1">
          <p15:clr>
            <a:srgbClr val="FBAE40"/>
          </p15:clr>
        </p15:guide>
        <p15:guide id="15" pos="499" userDrawn="1">
          <p15:clr>
            <a:srgbClr val="FBAE40"/>
          </p15:clr>
        </p15:guide>
        <p15:guide id="16" pos="521" userDrawn="1">
          <p15:clr>
            <a:srgbClr val="FBAE40"/>
          </p15:clr>
        </p15:guide>
        <p15:guide id="17" pos="3039" userDrawn="1">
          <p15:clr>
            <a:srgbClr val="FBAE40"/>
          </p15:clr>
        </p15:guide>
        <p15:guide id="18" pos="2993" userDrawn="1">
          <p15:clr>
            <a:srgbClr val="FBAE40"/>
          </p15:clr>
        </p15:guide>
        <p15:guide id="19" pos="308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82" y="747629"/>
            <a:ext cx="8012112" cy="22662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1800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A3BDBB1-856C-EC47-B4D1-3F543A53A6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52" y="284069"/>
            <a:ext cx="876294" cy="239332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E2651B57-DC2D-7440-892B-6E0D0BAABC3A}"/>
              </a:ext>
            </a:extLst>
          </p:cNvPr>
          <p:cNvCxnSpPr>
            <a:cxnSpLocks/>
          </p:cNvCxnSpPr>
          <p:nvPr userDrawn="1"/>
        </p:nvCxnSpPr>
        <p:spPr>
          <a:xfrm>
            <a:off x="795484" y="778450"/>
            <a:ext cx="0" cy="4176000"/>
          </a:xfrm>
          <a:prstGeom prst="line">
            <a:avLst/>
          </a:prstGeom>
          <a:ln w="6350" cap="rnd">
            <a:solidFill>
              <a:schemeClr val="accent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Segnaposto SmartArt 4">
            <a:extLst>
              <a:ext uri="{FF2B5EF4-FFF2-40B4-BE49-F238E27FC236}">
                <a16:creationId xmlns:a16="http://schemas.microsoft.com/office/drawing/2014/main" id="{1BCB2A4E-47E9-DB4C-A16A-AD26164D95AC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827088" y="1131888"/>
            <a:ext cx="3924300" cy="3600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 sz="1000"/>
            </a:lvl1pPr>
          </a:lstStyle>
          <a:p>
            <a:pPr marL="0" lvl="0" indent="0" algn="ctr">
              <a:buNone/>
            </a:pPr>
            <a:endParaRPr lang="it-IT"/>
          </a:p>
        </p:txBody>
      </p:sp>
      <p:sp>
        <p:nvSpPr>
          <p:cNvPr id="11" name="Segnaposto SmartArt 4">
            <a:extLst>
              <a:ext uri="{FF2B5EF4-FFF2-40B4-BE49-F238E27FC236}">
                <a16:creationId xmlns:a16="http://schemas.microsoft.com/office/drawing/2014/main" id="{9089E496-C8E8-4C43-BA95-28581CA10298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4895850" y="1131888"/>
            <a:ext cx="3924300" cy="3600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 sz="1000"/>
            </a:lvl1pPr>
          </a:lstStyle>
          <a:p>
            <a:pPr marL="0" lvl="0" indent="0" algn="ctr">
              <a:buNone/>
            </a:pPr>
            <a:endParaRPr lang="it-IT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BA480A0-0428-DF43-A39C-234A9AAE28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57956" y="4879180"/>
            <a:ext cx="562194" cy="1627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C5EA973F-1C52-DD4F-A3B9-73F5AF6369E5}" type="datetime1">
              <a:rPr lang="it-IT" smtClean="0"/>
              <a:pPr/>
              <a:t>28/03/2023</a:t>
            </a:fld>
            <a:endParaRPr lang="it-IT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63994B37-E366-D14C-BCEE-9215565B7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0263" y="4879181"/>
            <a:ext cx="7631112" cy="16271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00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/>
              <a:t>internal/confidential/strictly confidential*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948F44B-FFBF-1549-BE5F-DC947F95B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2127" y="4879181"/>
            <a:ext cx="432858" cy="1595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4AA8CD73-84BE-8B4A-AD1C-513CACDA5D3C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BCCAE152-759D-4590-A208-9945E41724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424315" y="284069"/>
            <a:ext cx="907300" cy="233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861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3" pos="204" userDrawn="1">
          <p15:clr>
            <a:srgbClr val="FBAE40"/>
          </p15:clr>
        </p15:guide>
        <p15:guide id="4" pos="5556" userDrawn="1">
          <p15:clr>
            <a:srgbClr val="FBAE40"/>
          </p15:clr>
        </p15:guide>
        <p15:guide id="5" orient="horz" pos="214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orient="horz" pos="2981" userDrawn="1">
          <p15:clr>
            <a:srgbClr val="FBAE40"/>
          </p15:clr>
        </p15:guide>
        <p15:guide id="10" orient="horz" pos="486" userDrawn="1">
          <p15:clr>
            <a:srgbClr val="FBAE40"/>
          </p15:clr>
        </p15:guide>
        <p15:guide id="14" orient="horz" pos="713" userDrawn="1">
          <p15:clr>
            <a:srgbClr val="FBAE40"/>
          </p15:clr>
        </p15:guide>
        <p15:guide id="15" pos="499" userDrawn="1">
          <p15:clr>
            <a:srgbClr val="FBAE40"/>
          </p15:clr>
        </p15:guide>
        <p15:guide id="16" pos="521" userDrawn="1">
          <p15:clr>
            <a:srgbClr val="FBAE40"/>
          </p15:clr>
        </p15:guide>
        <p15:guide id="17" pos="3039" userDrawn="1">
          <p15:clr>
            <a:srgbClr val="FBAE40"/>
          </p15:clr>
        </p15:guide>
        <p15:guide id="18" pos="2993" userDrawn="1">
          <p15:clr>
            <a:srgbClr val="FBAE40"/>
          </p15:clr>
        </p15:guide>
        <p15:guide id="19" pos="30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82" y="747629"/>
            <a:ext cx="8012112" cy="22662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1800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A3BDBB1-856C-EC47-B4D1-3F543A53A6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52" y="284069"/>
            <a:ext cx="876294" cy="239332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E2651B57-DC2D-7440-892B-6E0D0BAABC3A}"/>
              </a:ext>
            </a:extLst>
          </p:cNvPr>
          <p:cNvCxnSpPr>
            <a:cxnSpLocks/>
          </p:cNvCxnSpPr>
          <p:nvPr userDrawn="1"/>
        </p:nvCxnSpPr>
        <p:spPr>
          <a:xfrm>
            <a:off x="795484" y="778450"/>
            <a:ext cx="0" cy="4176000"/>
          </a:xfrm>
          <a:prstGeom prst="line">
            <a:avLst/>
          </a:prstGeom>
          <a:ln w="6350" cap="rnd">
            <a:solidFill>
              <a:schemeClr val="accent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21B66639-2913-A147-8260-4FD5596062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7088" y="1131888"/>
            <a:ext cx="3924300" cy="36004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lang="it-IT" sz="1000" dirty="0" smtClean="0"/>
            </a:lvl1pPr>
            <a:lvl2pPr>
              <a:lnSpc>
                <a:spcPct val="100000"/>
              </a:lnSpc>
              <a:defRPr lang="it-IT" sz="900" dirty="0" smtClean="0"/>
            </a:lvl2pPr>
            <a:lvl3pPr>
              <a:lnSpc>
                <a:spcPct val="100000"/>
              </a:lnSpc>
              <a:defRPr lang="it-IT" sz="800" dirty="0"/>
            </a:lvl3pPr>
          </a:lstStyle>
          <a:p>
            <a:pPr marL="0" lvl="0" indent="0">
              <a:lnSpc>
                <a:spcPct val="100000"/>
              </a:lnSpc>
              <a:buNone/>
            </a:pPr>
            <a:r>
              <a:rPr lang="it-IT"/>
              <a:t>Fare clic per modificare gli stili del testo dello schema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it-IT"/>
              <a:t>Secondo livello</a:t>
            </a:r>
          </a:p>
          <a:p>
            <a:pPr marL="685800" lvl="2" indent="0">
              <a:lnSpc>
                <a:spcPct val="100000"/>
              </a:lnSpc>
              <a:buNone/>
            </a:pPr>
            <a:r>
              <a:rPr lang="it-IT"/>
              <a:t>Terzo livello</a:t>
            </a:r>
          </a:p>
        </p:txBody>
      </p:sp>
      <p:sp>
        <p:nvSpPr>
          <p:cNvPr id="18" name="Segnaposto testo 8">
            <a:extLst>
              <a:ext uri="{FF2B5EF4-FFF2-40B4-BE49-F238E27FC236}">
                <a16:creationId xmlns:a16="http://schemas.microsoft.com/office/drawing/2014/main" id="{B29702E8-5AAC-A74E-AF6F-90FC497669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95850" y="1131888"/>
            <a:ext cx="3924300" cy="36004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lang="it-IT" sz="1000" smtClean="0"/>
            </a:lvl1pPr>
            <a:lvl2pPr>
              <a:lnSpc>
                <a:spcPct val="100000"/>
              </a:lnSpc>
              <a:defRPr lang="it-IT" sz="900" smtClean="0"/>
            </a:lvl2pPr>
            <a:lvl3pPr>
              <a:lnSpc>
                <a:spcPct val="100000"/>
              </a:lnSpc>
              <a:defRPr lang="it-IT" sz="800" smtClean="0"/>
            </a:lvl3pPr>
            <a:lvl4pPr>
              <a:defRPr lang="it-IT" smtClean="0"/>
            </a:lvl4pPr>
            <a:lvl5pPr>
              <a:defRPr lang="it-IT"/>
            </a:lvl5pPr>
          </a:lstStyle>
          <a:p>
            <a:pPr marL="0" lvl="0" indent="0">
              <a:lnSpc>
                <a:spcPct val="100000"/>
              </a:lnSpc>
              <a:buNone/>
            </a:pPr>
            <a:r>
              <a:rPr lang="it-IT"/>
              <a:t>Fare clic per modificare gli stili del testo dello schema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it-IT"/>
              <a:t>Secondo livello</a:t>
            </a:r>
          </a:p>
          <a:p>
            <a:pPr marL="685800" lvl="2" indent="0">
              <a:lnSpc>
                <a:spcPct val="100000"/>
              </a:lnSpc>
              <a:buNone/>
            </a:pPr>
            <a:r>
              <a:rPr lang="it-IT"/>
              <a:t>Terzo livello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BB177D0-B0D2-6A40-A4E1-72B905FBF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0263" y="4879181"/>
            <a:ext cx="7631112" cy="16271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00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/>
              <a:t>internal/confidential/strictly confidential*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9BF8112-F0CF-EE4A-B1A5-E0EF9ED5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2127" y="4879181"/>
            <a:ext cx="432858" cy="1595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4AA8CD73-84BE-8B4A-AD1C-513CACDA5D3C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A2D2F1F8-A80A-455F-B1F6-5B1CE3BDC4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424315" y="284069"/>
            <a:ext cx="907300" cy="2333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C5E59FD-EA4C-F163-97E5-011F7CE4D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8516" y="4879180"/>
            <a:ext cx="471634" cy="1627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dirty="0"/>
              <a:t>29/03/2023</a:t>
            </a:r>
          </a:p>
        </p:txBody>
      </p:sp>
    </p:spTree>
    <p:extLst>
      <p:ext uri="{BB962C8B-B14F-4D97-AF65-F5344CB8AC3E}">
        <p14:creationId xmlns:p14="http://schemas.microsoft.com/office/powerpoint/2010/main" val="3789799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3" pos="204" userDrawn="1">
          <p15:clr>
            <a:srgbClr val="FBAE40"/>
          </p15:clr>
        </p15:guide>
        <p15:guide id="4" pos="5556" userDrawn="1">
          <p15:clr>
            <a:srgbClr val="FBAE40"/>
          </p15:clr>
        </p15:guide>
        <p15:guide id="5" orient="horz" pos="214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orient="horz" pos="2981" userDrawn="1">
          <p15:clr>
            <a:srgbClr val="FBAE40"/>
          </p15:clr>
        </p15:guide>
        <p15:guide id="10" orient="horz" pos="486" userDrawn="1">
          <p15:clr>
            <a:srgbClr val="FBAE40"/>
          </p15:clr>
        </p15:guide>
        <p15:guide id="14" orient="horz" pos="713" userDrawn="1">
          <p15:clr>
            <a:srgbClr val="FBAE40"/>
          </p15:clr>
        </p15:guide>
        <p15:guide id="15" pos="499" userDrawn="1">
          <p15:clr>
            <a:srgbClr val="FBAE40"/>
          </p15:clr>
        </p15:guide>
        <p15:guide id="16" pos="521" userDrawn="1">
          <p15:clr>
            <a:srgbClr val="FBAE40"/>
          </p15:clr>
        </p15:guide>
        <p15:guide id="17" pos="3039" userDrawn="1">
          <p15:clr>
            <a:srgbClr val="FBAE40"/>
          </p15:clr>
        </p15:guide>
        <p15:guide id="18" pos="2993" userDrawn="1">
          <p15:clr>
            <a:srgbClr val="FBAE40"/>
          </p15:clr>
        </p15:guide>
        <p15:guide id="19" pos="30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82" y="747629"/>
            <a:ext cx="8012112" cy="22662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1800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088" y="1131887"/>
            <a:ext cx="3924300" cy="36004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lang="it-IT" sz="1000" dirty="0"/>
            </a:lvl1pPr>
            <a:lvl2pPr>
              <a:lnSpc>
                <a:spcPct val="100000"/>
              </a:lnSpc>
              <a:defRPr lang="it-IT" sz="900" dirty="0"/>
            </a:lvl2pPr>
            <a:lvl3pPr>
              <a:lnSpc>
                <a:spcPct val="100000"/>
              </a:lnSpc>
              <a:defRPr lang="en-US" sz="800" dirty="0"/>
            </a:lvl3pPr>
          </a:lstStyle>
          <a:p>
            <a:pPr marL="0" lvl="0" indent="0">
              <a:lnSpc>
                <a:spcPct val="100000"/>
              </a:lnSpc>
              <a:buNone/>
            </a:pPr>
            <a:r>
              <a:rPr lang="it-IT"/>
              <a:t>Fare clic per modificare gli stili del testo dello schema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it-IT"/>
              <a:t>Secondo livello</a:t>
            </a:r>
          </a:p>
          <a:p>
            <a:pPr marL="685800" lvl="2" indent="0">
              <a:lnSpc>
                <a:spcPct val="100000"/>
              </a:lnSpc>
              <a:buNone/>
            </a:pPr>
            <a:r>
              <a:rPr lang="it-IT"/>
              <a:t>Terzo livello</a:t>
            </a:r>
            <a:endParaRPr lang="en-U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A3BDBB1-856C-EC47-B4D1-3F543A53A6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52" y="284069"/>
            <a:ext cx="876294" cy="239332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E2651B57-DC2D-7440-892B-6E0D0BAABC3A}"/>
              </a:ext>
            </a:extLst>
          </p:cNvPr>
          <p:cNvCxnSpPr>
            <a:cxnSpLocks/>
          </p:cNvCxnSpPr>
          <p:nvPr userDrawn="1"/>
        </p:nvCxnSpPr>
        <p:spPr>
          <a:xfrm>
            <a:off x="795484" y="778450"/>
            <a:ext cx="0" cy="4176000"/>
          </a:xfrm>
          <a:prstGeom prst="line">
            <a:avLst/>
          </a:prstGeom>
          <a:ln w="6350" cap="rnd">
            <a:solidFill>
              <a:schemeClr val="accent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B4138E-DD29-314F-8412-22BD914DF0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895850" y="1131887"/>
            <a:ext cx="3924300" cy="36004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lang="it-IT" sz="1000" dirty="0"/>
            </a:lvl1pPr>
            <a:lvl2pPr>
              <a:lnSpc>
                <a:spcPct val="100000"/>
              </a:lnSpc>
              <a:defRPr lang="it-IT" sz="900" dirty="0"/>
            </a:lvl2pPr>
            <a:lvl3pPr>
              <a:lnSpc>
                <a:spcPct val="100000"/>
              </a:lnSpc>
              <a:defRPr lang="en-US" sz="800" dirty="0"/>
            </a:lvl3pPr>
          </a:lstStyle>
          <a:p>
            <a:pPr marL="0" lvl="0" indent="0">
              <a:lnSpc>
                <a:spcPct val="100000"/>
              </a:lnSpc>
              <a:buNone/>
            </a:pPr>
            <a:r>
              <a:rPr lang="it-IT"/>
              <a:t>Fare clic per modificare gli stili del testo dello schema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it-IT"/>
              <a:t>Secondo livello</a:t>
            </a:r>
          </a:p>
          <a:p>
            <a:pPr marL="685800" lvl="2" indent="0">
              <a:lnSpc>
                <a:spcPct val="100000"/>
              </a:lnSpc>
              <a:buNone/>
            </a:pPr>
            <a:r>
              <a:rPr lang="it-IT"/>
              <a:t>Terzo livello</a:t>
            </a:r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F09948CB-D50C-904A-BBC2-F6706D96B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0263" y="4879181"/>
            <a:ext cx="7631112" cy="16271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00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/>
              <a:t>internal/confidential/strictly confidential*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FB781F73-2AD0-A64F-8636-CD9A74F7A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2127" y="4879181"/>
            <a:ext cx="432858" cy="1595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4AA8CD73-84BE-8B4A-AD1C-513CACDA5D3C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726EE367-56D5-4979-91B9-8BCDD3375D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424315" y="284069"/>
            <a:ext cx="907300" cy="2333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D19BC-5E87-80FB-943A-158C4DCF3E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8516" y="4879180"/>
            <a:ext cx="471634" cy="1627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dirty="0"/>
              <a:t>29/03/2023</a:t>
            </a:r>
          </a:p>
        </p:txBody>
      </p:sp>
    </p:spTree>
    <p:extLst>
      <p:ext uri="{BB962C8B-B14F-4D97-AF65-F5344CB8AC3E}">
        <p14:creationId xmlns:p14="http://schemas.microsoft.com/office/powerpoint/2010/main" val="2096591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3" pos="204" userDrawn="1">
          <p15:clr>
            <a:srgbClr val="FBAE40"/>
          </p15:clr>
        </p15:guide>
        <p15:guide id="4" pos="5556" userDrawn="1">
          <p15:clr>
            <a:srgbClr val="FBAE40"/>
          </p15:clr>
        </p15:guide>
        <p15:guide id="5" orient="horz" pos="214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orient="horz" pos="2981" userDrawn="1">
          <p15:clr>
            <a:srgbClr val="FBAE40"/>
          </p15:clr>
        </p15:guide>
        <p15:guide id="10" orient="horz" pos="486" userDrawn="1">
          <p15:clr>
            <a:srgbClr val="FBAE40"/>
          </p15:clr>
        </p15:guide>
        <p15:guide id="14" orient="horz" pos="713" userDrawn="1">
          <p15:clr>
            <a:srgbClr val="FBAE40"/>
          </p15:clr>
        </p15:guide>
        <p15:guide id="15" pos="499" userDrawn="1">
          <p15:clr>
            <a:srgbClr val="FBAE40"/>
          </p15:clr>
        </p15:guide>
        <p15:guide id="16" pos="521" userDrawn="1">
          <p15:clr>
            <a:srgbClr val="FBAE40"/>
          </p15:clr>
        </p15:guide>
        <p15:guide id="17" pos="3039" userDrawn="1">
          <p15:clr>
            <a:srgbClr val="FBAE40"/>
          </p15:clr>
        </p15:guide>
        <p15:guide id="18" pos="2993" userDrawn="1">
          <p15:clr>
            <a:srgbClr val="FBAE40"/>
          </p15:clr>
        </p15:guide>
        <p15:guide id="19" pos="308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82" y="747629"/>
            <a:ext cx="8012112" cy="22662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1800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088" y="1131887"/>
            <a:ext cx="3924300" cy="36004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lang="it-IT" sz="1000" dirty="0"/>
            </a:lvl1pPr>
            <a:lvl2pPr>
              <a:lnSpc>
                <a:spcPct val="100000"/>
              </a:lnSpc>
              <a:defRPr lang="it-IT" sz="900" dirty="0"/>
            </a:lvl2pPr>
            <a:lvl3pPr>
              <a:lnSpc>
                <a:spcPct val="100000"/>
              </a:lnSpc>
              <a:defRPr lang="en-US" sz="800" dirty="0"/>
            </a:lvl3pPr>
          </a:lstStyle>
          <a:p>
            <a:pPr marL="0" lvl="0" indent="0">
              <a:lnSpc>
                <a:spcPct val="100000"/>
              </a:lnSpc>
              <a:buNone/>
            </a:pPr>
            <a:r>
              <a:rPr lang="it-IT"/>
              <a:t>Fare clic per modificare gli stili del testo dello schema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it-IT"/>
              <a:t>Secondo livello</a:t>
            </a:r>
          </a:p>
          <a:p>
            <a:pPr marL="685800" lvl="2" indent="0">
              <a:lnSpc>
                <a:spcPct val="100000"/>
              </a:lnSpc>
              <a:buNone/>
            </a:pPr>
            <a:r>
              <a:rPr lang="it-IT"/>
              <a:t>Terzo livello</a:t>
            </a:r>
            <a:endParaRPr lang="en-U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A3BDBB1-856C-EC47-B4D1-3F543A53A6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52" y="284069"/>
            <a:ext cx="876294" cy="239332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E2651B57-DC2D-7440-892B-6E0D0BAABC3A}"/>
              </a:ext>
            </a:extLst>
          </p:cNvPr>
          <p:cNvCxnSpPr>
            <a:cxnSpLocks/>
          </p:cNvCxnSpPr>
          <p:nvPr userDrawn="1"/>
        </p:nvCxnSpPr>
        <p:spPr>
          <a:xfrm>
            <a:off x="795484" y="778450"/>
            <a:ext cx="0" cy="4176000"/>
          </a:xfrm>
          <a:prstGeom prst="line">
            <a:avLst/>
          </a:prstGeom>
          <a:ln w="6350" cap="rnd">
            <a:solidFill>
              <a:schemeClr val="accent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E24A71A3-3BA7-9145-AE66-0A62F41711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5850" y="1131888"/>
            <a:ext cx="3924300" cy="3600450"/>
          </a:xfrm>
          <a:prstGeom prst="rect">
            <a:avLst/>
          </a:prstGeom>
          <a:solidFill>
            <a:srgbClr val="7D7D7C"/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it-IT" sz="10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endParaRPr lang="it-IT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9A79AA3-3D35-604C-9C6F-E74D32FD1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0263" y="4879181"/>
            <a:ext cx="7631112" cy="16271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00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/>
              <a:t>internal/confidential/strictly confidential*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5F97E37-AF11-B04D-8C71-DA86C43B2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2127" y="4879181"/>
            <a:ext cx="432858" cy="1595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4AA8CD73-84BE-8B4A-AD1C-513CACDA5D3C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3707C39E-4E40-45A6-AB56-192B572D7E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424315" y="284069"/>
            <a:ext cx="907300" cy="2333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04E4A-DB9A-168F-248D-2645DB02C8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8516" y="4879180"/>
            <a:ext cx="471634" cy="1627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dirty="0"/>
              <a:t>29/03/2023</a:t>
            </a:r>
          </a:p>
        </p:txBody>
      </p:sp>
    </p:spTree>
    <p:extLst>
      <p:ext uri="{BB962C8B-B14F-4D97-AF65-F5344CB8AC3E}">
        <p14:creationId xmlns:p14="http://schemas.microsoft.com/office/powerpoint/2010/main" val="2764839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3" pos="204" userDrawn="1">
          <p15:clr>
            <a:srgbClr val="FBAE40"/>
          </p15:clr>
        </p15:guide>
        <p15:guide id="4" pos="5556" userDrawn="1">
          <p15:clr>
            <a:srgbClr val="FBAE40"/>
          </p15:clr>
        </p15:guide>
        <p15:guide id="5" orient="horz" pos="214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orient="horz" pos="2981" userDrawn="1">
          <p15:clr>
            <a:srgbClr val="FBAE40"/>
          </p15:clr>
        </p15:guide>
        <p15:guide id="10" orient="horz" pos="486" userDrawn="1">
          <p15:clr>
            <a:srgbClr val="FBAE40"/>
          </p15:clr>
        </p15:guide>
        <p15:guide id="14" orient="horz" pos="713" userDrawn="1">
          <p15:clr>
            <a:srgbClr val="FBAE40"/>
          </p15:clr>
        </p15:guide>
        <p15:guide id="15" pos="499" userDrawn="1">
          <p15:clr>
            <a:srgbClr val="FBAE40"/>
          </p15:clr>
        </p15:guide>
        <p15:guide id="16" pos="521" userDrawn="1">
          <p15:clr>
            <a:srgbClr val="FBAE40"/>
          </p15:clr>
        </p15:guide>
        <p15:guide id="17" pos="3039" userDrawn="1">
          <p15:clr>
            <a:srgbClr val="FBAE40"/>
          </p15:clr>
        </p15:guide>
        <p15:guide id="18" pos="2993" userDrawn="1">
          <p15:clr>
            <a:srgbClr val="FBAE40"/>
          </p15:clr>
        </p15:guide>
        <p15:guide id="19" pos="308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5A3BDBB1-856C-EC47-B4D1-3F543A53A6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52" y="284069"/>
            <a:ext cx="876294" cy="239332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E2651B57-DC2D-7440-892B-6E0D0BAABC3A}"/>
              </a:ext>
            </a:extLst>
          </p:cNvPr>
          <p:cNvCxnSpPr>
            <a:cxnSpLocks/>
          </p:cNvCxnSpPr>
          <p:nvPr userDrawn="1"/>
        </p:nvCxnSpPr>
        <p:spPr>
          <a:xfrm>
            <a:off x="795484" y="778450"/>
            <a:ext cx="0" cy="4176000"/>
          </a:xfrm>
          <a:prstGeom prst="line">
            <a:avLst/>
          </a:prstGeom>
          <a:ln w="6350" cap="rnd">
            <a:solidFill>
              <a:schemeClr val="accent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E24A71A3-3BA7-9145-AE66-0A62F41711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7088" y="771525"/>
            <a:ext cx="7993062" cy="3960813"/>
          </a:xfrm>
          <a:prstGeom prst="rect">
            <a:avLst/>
          </a:prstGeom>
          <a:solidFill>
            <a:srgbClr val="7D7D7C"/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it-IT" sz="10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endParaRPr lang="it-IT"/>
          </a:p>
        </p:txBody>
      </p:sp>
      <p:sp>
        <p:nvSpPr>
          <p:cNvPr id="21" name="Segnaposto testo 3">
            <a:extLst>
              <a:ext uri="{FF2B5EF4-FFF2-40B4-BE49-F238E27FC236}">
                <a16:creationId xmlns:a16="http://schemas.microsoft.com/office/drawing/2014/main" id="{2C2B26B0-5436-4E43-A1A2-E81D2FC22E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1200" y="864418"/>
            <a:ext cx="8108949" cy="360000"/>
          </a:xfrm>
          <a:prstGeom prst="rect">
            <a:avLst/>
          </a:prstGeom>
          <a:solidFill>
            <a:schemeClr val="bg1"/>
          </a:solidFill>
        </p:spPr>
        <p:txBody>
          <a:bodyPr vert="horz" lIns="72000" tIns="36000" rIns="36000" bIns="0" rtlCol="0" anchor="ctr" anchorCtr="0">
            <a:noAutofit/>
          </a:bodyPr>
          <a:lstStyle>
            <a:lvl1pPr>
              <a:defRPr lang="it-IT" sz="1800" b="1" smtClean="0">
                <a:solidFill>
                  <a:schemeClr val="accent1"/>
                </a:solidFill>
                <a:ea typeface="+mj-ea"/>
                <a:cs typeface="+mj-cs"/>
              </a:defRPr>
            </a:lvl1pPr>
            <a:lvl2pPr>
              <a:defRPr lang="it-IT" smtClean="0">
                <a:latin typeface="+mn-lt"/>
              </a:defRPr>
            </a:lvl2pPr>
            <a:lvl3pPr>
              <a:defRPr lang="it-IT" sz="1800" smtClean="0">
                <a:latin typeface="+mn-lt"/>
              </a:defRPr>
            </a:lvl3pPr>
            <a:lvl4pPr>
              <a:defRPr lang="it-IT" sz="1800" smtClean="0">
                <a:latin typeface="+mn-lt"/>
              </a:defRPr>
            </a:lvl4pPr>
            <a:lvl5pPr>
              <a:defRPr lang="it-IT" sz="1800">
                <a:latin typeface="+mn-lt"/>
              </a:defRPr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A9E4372-EE78-7B41-9844-E66C63A2D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0263" y="4879181"/>
            <a:ext cx="7631112" cy="16271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00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/>
              <a:t>internal/confidential/strictly confidential*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C653F59-D96A-F643-B8BD-4E02470F5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2127" y="4879181"/>
            <a:ext cx="432858" cy="1595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4AA8CD73-84BE-8B4A-AD1C-513CACDA5D3C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EB4405C0-E3A3-4040-A26F-B926233CDE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424315" y="284069"/>
            <a:ext cx="907300" cy="2333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3E80AF3-96ED-30BE-3AD3-F8EB847361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8516" y="4879180"/>
            <a:ext cx="471634" cy="1627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 b="1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dirty="0"/>
              <a:t>29/03/2023</a:t>
            </a:r>
          </a:p>
        </p:txBody>
      </p:sp>
    </p:spTree>
    <p:extLst>
      <p:ext uri="{BB962C8B-B14F-4D97-AF65-F5344CB8AC3E}">
        <p14:creationId xmlns:p14="http://schemas.microsoft.com/office/powerpoint/2010/main" val="4253833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3" pos="204" userDrawn="1">
          <p15:clr>
            <a:srgbClr val="FBAE40"/>
          </p15:clr>
        </p15:guide>
        <p15:guide id="4" pos="5556" userDrawn="1">
          <p15:clr>
            <a:srgbClr val="FBAE40"/>
          </p15:clr>
        </p15:guide>
        <p15:guide id="5" orient="horz" pos="214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orient="horz" pos="2981" userDrawn="1">
          <p15:clr>
            <a:srgbClr val="FBAE40"/>
          </p15:clr>
        </p15:guide>
        <p15:guide id="10" orient="horz" pos="486" userDrawn="1">
          <p15:clr>
            <a:srgbClr val="FBAE40"/>
          </p15:clr>
        </p15:guide>
        <p15:guide id="14" orient="horz" pos="713" userDrawn="1">
          <p15:clr>
            <a:srgbClr val="FBAE40"/>
          </p15:clr>
        </p15:guide>
        <p15:guide id="15" pos="499" userDrawn="1">
          <p15:clr>
            <a:srgbClr val="FBAE40"/>
          </p15:clr>
        </p15:guide>
        <p15:guide id="16" pos="521" userDrawn="1">
          <p15:clr>
            <a:srgbClr val="FBAE40"/>
          </p15:clr>
        </p15:guide>
        <p15:guide id="17" pos="3039" userDrawn="1">
          <p15:clr>
            <a:srgbClr val="FBAE40"/>
          </p15:clr>
        </p15:guide>
        <p15:guide id="18" pos="2993" userDrawn="1">
          <p15:clr>
            <a:srgbClr val="FBAE40"/>
          </p15:clr>
        </p15:guide>
        <p15:guide id="19" pos="308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451091E9-24CB-AA43-8186-A62E6A6CA3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7D7D7C"/>
          </a:solidFill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endParaRPr lang="it-IT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4E1CC694-0601-364E-A73E-34D426C4B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0263" y="4879181"/>
            <a:ext cx="7631112" cy="16271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err="1"/>
              <a:t>internal</a:t>
            </a:r>
            <a:r>
              <a:rPr lang="it-IT"/>
              <a:t>/</a:t>
            </a:r>
            <a:r>
              <a:rPr lang="it-IT" err="1"/>
              <a:t>confidential</a:t>
            </a:r>
            <a:r>
              <a:rPr lang="it-IT"/>
              <a:t>/</a:t>
            </a:r>
            <a:r>
              <a:rPr lang="it-IT" err="1"/>
              <a:t>strictly</a:t>
            </a:r>
            <a:r>
              <a:rPr lang="it-IT"/>
              <a:t> </a:t>
            </a:r>
            <a:r>
              <a:rPr lang="it-IT" err="1"/>
              <a:t>confidential</a:t>
            </a:r>
            <a:r>
              <a:rPr lang="it-IT"/>
              <a:t>*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169A789-D4C6-AC48-A94C-7FF1EFDB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2127" y="4879181"/>
            <a:ext cx="432858" cy="1595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AA8CD73-84BE-8B4A-AD1C-513CACDA5D3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1" name="Segnaposto testo 3">
            <a:extLst>
              <a:ext uri="{FF2B5EF4-FFF2-40B4-BE49-F238E27FC236}">
                <a16:creationId xmlns:a16="http://schemas.microsoft.com/office/drawing/2014/main" id="{4A28A2AB-4388-4944-A92A-EA19C75DFF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1200" y="864418"/>
            <a:ext cx="8108949" cy="360000"/>
          </a:xfrm>
          <a:prstGeom prst="rect">
            <a:avLst/>
          </a:prstGeom>
          <a:solidFill>
            <a:schemeClr val="bg1"/>
          </a:solidFill>
        </p:spPr>
        <p:txBody>
          <a:bodyPr vert="horz" lIns="72000" tIns="36000" rIns="36000" bIns="0" rtlCol="0" anchor="ctr" anchorCtr="0">
            <a:noAutofit/>
          </a:bodyPr>
          <a:lstStyle>
            <a:lvl1pPr>
              <a:defRPr lang="it-IT" sz="1800" b="1" smtClean="0">
                <a:solidFill>
                  <a:schemeClr val="accent1"/>
                </a:solidFill>
                <a:ea typeface="+mj-ea"/>
                <a:cs typeface="+mj-cs"/>
              </a:defRPr>
            </a:lvl1pPr>
            <a:lvl2pPr>
              <a:defRPr lang="it-IT" smtClean="0">
                <a:latin typeface="+mn-lt"/>
              </a:defRPr>
            </a:lvl2pPr>
            <a:lvl3pPr>
              <a:defRPr lang="it-IT" sz="1800" smtClean="0">
                <a:latin typeface="+mn-lt"/>
              </a:defRPr>
            </a:lvl3pPr>
            <a:lvl4pPr>
              <a:defRPr lang="it-IT" sz="1800" smtClean="0">
                <a:latin typeface="+mn-lt"/>
              </a:defRPr>
            </a:lvl4pPr>
            <a:lvl5pPr>
              <a:defRPr lang="it-IT" sz="1800">
                <a:latin typeface="+mn-lt"/>
              </a:defRPr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A4F7261A-DB6D-454E-802D-934B3CFA15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52" y="284069"/>
            <a:ext cx="876294" cy="23933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8990FFA-DA70-4370-8078-FD60F2C453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424315" y="284069"/>
            <a:ext cx="907300" cy="2333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0617D80-C628-832A-5D77-1535D5F8AF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8516" y="4879180"/>
            <a:ext cx="471634" cy="1627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/>
              <a:t>29/03/2023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01508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1" userDrawn="1">
          <p15:clr>
            <a:srgbClr val="FBAE40"/>
          </p15:clr>
        </p15:guide>
        <p15:guide id="2" pos="49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immagine 19">
            <a:extLst>
              <a:ext uri="{FF2B5EF4-FFF2-40B4-BE49-F238E27FC236}">
                <a16:creationId xmlns:a16="http://schemas.microsoft.com/office/drawing/2014/main" id="{B6475B42-B825-9B4B-BF59-143E59DDB5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it-IT" sz="10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027120A-D3A1-4348-B02C-596DA33E5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52" y="284069"/>
            <a:ext cx="876294" cy="239331"/>
          </a:xfrm>
          <a:prstGeom prst="rect">
            <a:avLst/>
          </a:prstGeom>
        </p:spPr>
      </p:pic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F488D1C3-E674-D248-9BB6-D05187CB9E5B}"/>
              </a:ext>
            </a:extLst>
          </p:cNvPr>
          <p:cNvCxnSpPr>
            <a:cxnSpLocks/>
          </p:cNvCxnSpPr>
          <p:nvPr userDrawn="1"/>
        </p:nvCxnSpPr>
        <p:spPr>
          <a:xfrm>
            <a:off x="795484" y="778450"/>
            <a:ext cx="0" cy="4176000"/>
          </a:xfrm>
          <a:prstGeom prst="line">
            <a:avLst/>
          </a:prstGeom>
          <a:ln w="6350" cap="rnd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4E1CC694-0601-364E-A73E-34D426C4B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0263" y="4879181"/>
            <a:ext cx="7631112" cy="16271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err="1"/>
              <a:t>internal</a:t>
            </a:r>
            <a:r>
              <a:rPr lang="it-IT"/>
              <a:t>/</a:t>
            </a:r>
            <a:r>
              <a:rPr lang="it-IT" err="1"/>
              <a:t>confidential</a:t>
            </a:r>
            <a:r>
              <a:rPr lang="it-IT"/>
              <a:t>/</a:t>
            </a:r>
            <a:r>
              <a:rPr lang="it-IT" err="1"/>
              <a:t>strictly</a:t>
            </a:r>
            <a:r>
              <a:rPr lang="it-IT"/>
              <a:t> </a:t>
            </a:r>
            <a:r>
              <a:rPr lang="it-IT" err="1"/>
              <a:t>confidential</a:t>
            </a:r>
            <a:r>
              <a:rPr lang="it-IT"/>
              <a:t>*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169A789-D4C6-AC48-A94C-7FF1EFDB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2127" y="4879181"/>
            <a:ext cx="432858" cy="1595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AA8CD73-84BE-8B4A-AD1C-513CACDA5D3C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1FAE617-E1F1-46B7-98C9-982146147A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424315" y="284069"/>
            <a:ext cx="907300" cy="2333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5D9F3AE-6437-FD4D-B9CB-D95FF4B0E3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8516" y="4879180"/>
            <a:ext cx="471634" cy="1627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/>
              <a:t>29/03/2023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3248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9" userDrawn="1">
          <p15:clr>
            <a:srgbClr val="FBAE40"/>
          </p15:clr>
        </p15:guide>
        <p15:guide id="3" pos="521" userDrawn="1">
          <p15:clr>
            <a:srgbClr val="FBAE40"/>
          </p15:clr>
        </p15:guide>
        <p15:guide id="4" pos="20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84698332-8E25-D14D-A6AC-187953DD71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7D7D7C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8E3D796-107C-A440-BA97-CDF79FD9B4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52" y="284069"/>
            <a:ext cx="876294" cy="23933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00F20-E02A-8D4C-B9B3-4C9ABC2AC71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30263" y="4879181"/>
            <a:ext cx="7631112" cy="16271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err="1"/>
              <a:t>internal</a:t>
            </a:r>
            <a:r>
              <a:rPr lang="it-IT"/>
              <a:t>/</a:t>
            </a:r>
            <a:r>
              <a:rPr lang="it-IT" err="1"/>
              <a:t>confidential</a:t>
            </a:r>
            <a:r>
              <a:rPr lang="it-IT"/>
              <a:t>/</a:t>
            </a:r>
            <a:r>
              <a:rPr lang="it-IT" err="1"/>
              <a:t>strictly</a:t>
            </a:r>
            <a:r>
              <a:rPr lang="it-IT"/>
              <a:t> </a:t>
            </a:r>
            <a:r>
              <a:rPr lang="it-IT" err="1"/>
              <a:t>confidential</a:t>
            </a:r>
            <a:r>
              <a:rPr lang="it-IT"/>
              <a:t>*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67F03-9E2E-1541-948C-13AB11C9245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332127" y="4879181"/>
            <a:ext cx="432858" cy="1595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AA8CD73-84BE-8B4A-AD1C-513CACDA5D3C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ADD8DA3-E367-484A-A26F-7AB9B82389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424315" y="284069"/>
            <a:ext cx="907300" cy="2333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7D3CD3C-38BA-9E7B-FF8C-9C414CF7C0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8516" y="4879180"/>
            <a:ext cx="471634" cy="1627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/>
              <a:t>29/03/2023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5070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96" userDrawn="1">
          <p15:clr>
            <a:srgbClr val="FBAE40"/>
          </p15:clr>
        </p15:guide>
        <p15:guide id="2" pos="2880">
          <p15:clr>
            <a:srgbClr val="FBAE40"/>
          </p15:clr>
        </p15:guide>
        <p15:guide id="3" pos="204">
          <p15:clr>
            <a:srgbClr val="FBAE40"/>
          </p15:clr>
        </p15:guide>
        <p15:guide id="4" pos="5556">
          <p15:clr>
            <a:srgbClr val="FBAE40"/>
          </p15:clr>
        </p15:guide>
        <p15:guide id="5" orient="horz" pos="214">
          <p15:clr>
            <a:srgbClr val="FBAE40"/>
          </p15:clr>
        </p15:guide>
        <p15:guide id="6" orient="horz" pos="3117">
          <p15:clr>
            <a:srgbClr val="FBAE40"/>
          </p15:clr>
        </p15:guide>
        <p15:guide id="9" pos="521" userDrawn="1">
          <p15:clr>
            <a:srgbClr val="FBAE40"/>
          </p15:clr>
        </p15:guide>
        <p15:guide id="11" pos="5375">
          <p15:clr>
            <a:srgbClr val="FBAE40"/>
          </p15:clr>
        </p15:guide>
        <p15:guide id="12" pos="2835">
          <p15:clr>
            <a:srgbClr val="FBAE40"/>
          </p15:clr>
        </p15:guide>
        <p15:guide id="13" pos="2925">
          <p15:clr>
            <a:srgbClr val="FBAE40"/>
          </p15:clr>
        </p15:guide>
        <p15:guide id="15" pos="49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immagine 19">
            <a:extLst>
              <a:ext uri="{FF2B5EF4-FFF2-40B4-BE49-F238E27FC236}">
                <a16:creationId xmlns:a16="http://schemas.microsoft.com/office/drawing/2014/main" id="{B6475B42-B825-9B4B-BF59-143E59DDB5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7088"/>
            <a:ext cx="9144000" cy="51435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it-IT" sz="10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endParaRPr lang="it-IT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A8BA85E-6F4C-664F-952F-6939F9768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0263" y="4879181"/>
            <a:ext cx="7631112" cy="16271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 err="1"/>
              <a:t>internal</a:t>
            </a:r>
            <a:r>
              <a:rPr lang="it-IT"/>
              <a:t>/</a:t>
            </a:r>
            <a:r>
              <a:rPr lang="it-IT" err="1"/>
              <a:t>confidential</a:t>
            </a:r>
            <a:r>
              <a:rPr lang="it-IT"/>
              <a:t>/</a:t>
            </a:r>
            <a:r>
              <a:rPr lang="it-IT" err="1"/>
              <a:t>strictly</a:t>
            </a:r>
            <a:r>
              <a:rPr lang="it-IT"/>
              <a:t> </a:t>
            </a:r>
            <a:r>
              <a:rPr lang="it-IT" err="1"/>
              <a:t>confidential</a:t>
            </a:r>
            <a:r>
              <a:rPr lang="it-IT"/>
              <a:t>*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0BE47B8-9A24-D04B-80CC-2F7D86AF5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2127" y="4879181"/>
            <a:ext cx="432858" cy="1595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AA8CD73-84BE-8B4A-AD1C-513CACDA5D3C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70E40C0-3DCA-2942-B356-11589AB428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52" y="284069"/>
            <a:ext cx="876294" cy="23933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D1764FD-B5BB-4185-97CD-F249FCD27F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424315" y="284069"/>
            <a:ext cx="907300" cy="2333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6393FE0-48B4-6756-3BF1-73FB55473C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8516" y="4879180"/>
            <a:ext cx="471634" cy="1627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it-IT"/>
              <a:t>29/03/2023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90831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131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5" r:id="rId2"/>
    <p:sldLayoutId id="2147483668" r:id="rId3"/>
    <p:sldLayoutId id="2147483662" r:id="rId4"/>
    <p:sldLayoutId id="2147483669" r:id="rId5"/>
    <p:sldLayoutId id="2147483667" r:id="rId6"/>
    <p:sldLayoutId id="2147483676" r:id="rId7"/>
    <p:sldLayoutId id="2147483678" r:id="rId8"/>
    <p:sldLayoutId id="2147483677" r:id="rId9"/>
    <p:sldLayoutId id="2147483681" r:id="rId10"/>
    <p:sldLayoutId id="2147483682" r:id="rId11"/>
    <p:sldLayoutId id="2147483683" r:id="rId12"/>
    <p:sldLayoutId id="2147483684" r:id="rId13"/>
    <p:sldLayoutId id="2147483670" r:id="rId14"/>
    <p:sldLayoutId id="2147483673" r:id="rId15"/>
    <p:sldLayoutId id="2147483672" r:id="rId16"/>
    <p:sldLayoutId id="2147483674" r:id="rId17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2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svg"/><Relationship Id="rId11" Type="http://schemas.openxmlformats.org/officeDocument/2006/relationships/image" Target="../media/image37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0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8B8523D5-71DC-ED4D-8DBA-CE0003EAB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1937445"/>
            <a:ext cx="7921626" cy="969987"/>
          </a:xfrm>
        </p:spPr>
        <p:txBody>
          <a:bodyPr/>
          <a:lstStyle/>
          <a:p>
            <a:r>
              <a:rPr lang="it-IT" dirty="0"/>
              <a:t>Caratterizzazione sperimentale e modellazione numerica dei flussi di trafilamento attraverso </a:t>
            </a:r>
            <a:r>
              <a:rPr lang="it-IT" dirty="0" err="1"/>
              <a:t>laminette</a:t>
            </a:r>
            <a:r>
              <a:rPr lang="it-IT" dirty="0"/>
              <a:t> di tenuta di turbine a gas heavy-duty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E0F8C9C-7C02-DD41-AAF7-25451BB61B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3305543"/>
            <a:ext cx="7921625" cy="1177709"/>
          </a:xfrm>
        </p:spPr>
        <p:txBody>
          <a:bodyPr/>
          <a:lstStyle/>
          <a:p>
            <a:pPr algn="l"/>
            <a:r>
              <a:rPr lang="it-IT" dirty="0"/>
              <a:t>Relatore: Chiar.</a:t>
            </a:r>
            <a:r>
              <a:rPr lang="it-IT" baseline="30000" dirty="0"/>
              <a:t>mo</a:t>
            </a:r>
            <a:r>
              <a:rPr lang="it-IT" dirty="0"/>
              <a:t> Prof. Ing. Alessandro Bottaro</a:t>
            </a:r>
          </a:p>
          <a:p>
            <a:pPr algn="l"/>
            <a:r>
              <a:rPr lang="it-IT" dirty="0"/>
              <a:t>Correlatore: Dott. Ing. Francesco Bavassano</a:t>
            </a:r>
          </a:p>
          <a:p>
            <a:pPr algn="r"/>
            <a:endParaRPr lang="it-IT" dirty="0"/>
          </a:p>
          <a:p>
            <a:pPr algn="r"/>
            <a:r>
              <a:rPr lang="it-IT" dirty="0"/>
              <a:t>Candidato: Simone Tubino</a:t>
            </a:r>
          </a:p>
          <a:p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17D14FC-AF0F-C649-9647-C3FEA6605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629" y="4441396"/>
            <a:ext cx="1831521" cy="500222"/>
          </a:xfrm>
          <a:prstGeom prst="rect">
            <a:avLst/>
          </a:prstGeom>
        </p:spPr>
      </p:pic>
      <p:sp>
        <p:nvSpPr>
          <p:cNvPr id="13" name="Segnaposto contenuto 4">
            <a:extLst>
              <a:ext uri="{FF2B5EF4-FFF2-40B4-BE49-F238E27FC236}">
                <a16:creationId xmlns:a16="http://schemas.microsoft.com/office/drawing/2014/main" id="{3EB2E9A0-1479-4942-9436-0D3C4A8532AA}"/>
              </a:ext>
            </a:extLst>
          </p:cNvPr>
          <p:cNvSpPr txBox="1">
            <a:spLocks/>
          </p:cNvSpPr>
          <p:nvPr/>
        </p:nvSpPr>
        <p:spPr>
          <a:xfrm>
            <a:off x="611188" y="4752268"/>
            <a:ext cx="7921625" cy="2392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29 Marzo 2023</a:t>
            </a:r>
          </a:p>
        </p:txBody>
      </p:sp>
    </p:spTree>
    <p:extLst>
      <p:ext uri="{BB962C8B-B14F-4D97-AF65-F5344CB8AC3E}">
        <p14:creationId xmlns:p14="http://schemas.microsoft.com/office/powerpoint/2010/main" val="3466649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3265567-BF25-C375-A2EB-A6EB4D147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internal/confidential/strictly confidential*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34233CE-7AAC-063B-DF0F-DFCC62B9E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8CD73-84BE-8B4A-AD1C-513CACDA5D3C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88FF8BC-E5E4-2BBE-DDFD-52E890FA389A}"/>
              </a:ext>
            </a:extLst>
          </p:cNvPr>
          <p:cNvSpPr txBox="1"/>
          <p:nvPr/>
        </p:nvSpPr>
        <p:spPr>
          <a:xfrm>
            <a:off x="2672080" y="1147549"/>
            <a:ext cx="4031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>
                <a:sym typeface="Wingdings" panose="05000000000000000000" pitchFamily="2" charset="2"/>
              </a:rPr>
              <a:t>Il gap equivalente (qualità della tenuta) è stato derivato dai parametri misurati</a:t>
            </a:r>
            <a:endParaRPr lang="it-IT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4EFCDEDC-31D4-D28A-44B7-640D321B7A29}"/>
                  </a:ext>
                </a:extLst>
              </p:cNvPr>
              <p:cNvSpPr/>
              <p:nvPr/>
            </p:nvSpPr>
            <p:spPr>
              <a:xfrm>
                <a:off x="2298139" y="2227745"/>
                <a:ext cx="2251001" cy="6155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i="1" dirty="0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it-IT" sz="1400" i="1" dirty="0" smtClean="0">
                              <a:latin typeface="Cambria Math" panose="02040503050406030204" pitchFamily="18" charset="0"/>
                            </a:rPr>
                            <m:t>𝑒𝑞</m:t>
                          </m:r>
                        </m:sub>
                      </m:sSub>
                      <m:r>
                        <a:rPr lang="it-IT" sz="1400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it-IT" sz="140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4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it-IT" sz="1400" b="0" i="1" dirty="0" smtClean="0">
                              <a:latin typeface="Cambria Math" panose="02040503050406030204" pitchFamily="18" charset="0"/>
                            </a:rPr>
                            <m:t>𝑟𝑖𝑔</m:t>
                          </m:r>
                        </m:sub>
                      </m:sSub>
                      <m:r>
                        <a:rPr lang="it-IT" sz="1400" i="1" dirty="0">
                          <a:latin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it-IT" sz="14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it-IT" sz="1400" i="1" dirty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1400" i="1" dirty="0" err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it-IT" sz="1400" i="1" dirty="0" err="1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it-IT" sz="1400" i="1" dirty="0" err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i="1" dirty="0" err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it-IT" sz="1400" i="1" dirty="0" err="1">
                                      <a:latin typeface="Cambria Math" panose="02040503050406030204" pitchFamily="18" charset="0"/>
                                    </a:rPr>
                                    <m:t>𝑟𝑖𝑔</m:t>
                                  </m:r>
                                </m:sub>
                              </m:sSub>
                              <m:r>
                                <a:rPr lang="it-IT" sz="1400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rad>
                        </m:num>
                        <m:den>
                          <m:sSub>
                            <m:sSubPr>
                              <m:ctrlPr>
                                <a:rPr lang="it-IT" sz="1400" i="1" dirty="0" err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 dirty="0" err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it-IT" sz="1400" i="1" dirty="0" err="1">
                                  <a:latin typeface="Cambria Math" panose="02040503050406030204" pitchFamily="18" charset="0"/>
                                </a:rPr>
                                <m:t>𝑟𝑖𝑔</m:t>
                              </m:r>
                            </m:sub>
                          </m:sSub>
                          <m:r>
                            <a:rPr lang="it-IT" sz="1400" i="1" dirty="0" err="1">
                              <a:latin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it-IT" sz="1400" i="1" dirty="0" err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 dirty="0" err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it-IT" sz="1400" i="1" dirty="0" err="1">
                                  <a:latin typeface="Cambria Math" panose="02040503050406030204" pitchFamily="18" charset="0"/>
                                </a:rPr>
                                <m:t>𝑠𝑒𝑎𝑙</m:t>
                              </m:r>
                            </m:sub>
                          </m:sSub>
                          <m:r>
                            <a:rPr lang="it-IT" sz="1400" i="1" dirty="0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l-GR" sz="1400" i="0" dirty="0">
                              <a:latin typeface="Cambria Math" panose="02040503050406030204" pitchFamily="18" charset="0"/>
                            </a:rPr>
                            <m:t>Ψ</m:t>
                          </m:r>
                        </m:den>
                      </m:f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4EFCDEDC-31D4-D28A-44B7-640D321B7A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8139" y="2227745"/>
                <a:ext cx="2251001" cy="6155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E8F99D35-FE7A-A947-187F-5EFD31D639E1}"/>
                  </a:ext>
                </a:extLst>
              </p:cNvPr>
              <p:cNvSpPr/>
              <p:nvPr/>
            </p:nvSpPr>
            <p:spPr>
              <a:xfrm>
                <a:off x="5170998" y="2122389"/>
                <a:ext cx="1814920" cy="700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1400" b="0" i="0" dirty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e>
                        <m:sub>
                          <m:r>
                            <a:rPr lang="en-US" sz="1400" i="1" dirty="0" err="1" smtClean="0">
                              <a:latin typeface="Cambria Math" panose="02040503050406030204" pitchFamily="18" charset="0"/>
                            </a:rPr>
                            <m:t>𝑐𝑟𝑖𝑡</m:t>
                          </m:r>
                        </m:sub>
                      </m:sSub>
                      <m:r>
                        <a:rPr lang="en-US" sz="140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14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14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num>
                                <m:den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it-IT" sz="1400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E8F99D35-FE7A-A947-187F-5EFD31D639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0998" y="2122389"/>
                <a:ext cx="1814920" cy="7000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BDEBCF4E-FC59-63D8-0B03-01C90E73F7A1}"/>
                  </a:ext>
                </a:extLst>
              </p:cNvPr>
              <p:cNvSpPr txBox="1"/>
              <p:nvPr/>
            </p:nvSpPr>
            <p:spPr>
              <a:xfrm>
                <a:off x="1939264" y="3115228"/>
                <a:ext cx="54966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dirty="0">
                        <a:latin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it-IT" dirty="0"/>
                  <a:t> assume diverse definizioni a seconda che il rapporto di pressione monte-valle tenuta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𝑃𝑅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𝑜𝑝𝑝𝑢𝑟𝑒</m:t>
                    </m:r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&gt; </m:t>
                    </m:r>
                    <m:r>
                      <a:rPr lang="it-IT" i="1" dirty="0" err="1" smtClean="0">
                        <a:latin typeface="Cambria Math" panose="02040503050406030204" pitchFamily="18" charset="0"/>
                      </a:rPr>
                      <m:t>𝑃</m:t>
                    </m:r>
                    <m:sSub>
                      <m:sSubPr>
                        <m:ctrlPr>
                          <a:rPr lang="it-IT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 err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i="1" dirty="0" err="1" smtClean="0">
                            <a:latin typeface="Cambria Math" panose="02040503050406030204" pitchFamily="18" charset="0"/>
                          </a:rPr>
                          <m:t>𝑐𝑟𝑖𝑡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BDEBCF4E-FC59-63D8-0B03-01C90E73F7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264" y="3115228"/>
                <a:ext cx="5496655" cy="646331"/>
              </a:xfrm>
              <a:prstGeom prst="rect">
                <a:avLst/>
              </a:prstGeom>
              <a:blipFill>
                <a:blip r:embed="rId4"/>
                <a:stretch>
                  <a:fillRect t="-4717" r="-1663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itolo 6">
            <a:extLst>
              <a:ext uri="{FF2B5EF4-FFF2-40B4-BE49-F238E27FC236}">
                <a16:creationId xmlns:a16="http://schemas.microsoft.com/office/drawing/2014/main" id="{64A2AF9F-C174-7944-9BFD-5CDD26B61B14}"/>
              </a:ext>
            </a:extLst>
          </p:cNvPr>
          <p:cNvSpPr txBox="1">
            <a:spLocks/>
          </p:cNvSpPr>
          <p:nvPr/>
        </p:nvSpPr>
        <p:spPr>
          <a:xfrm>
            <a:off x="2929414" y="267569"/>
            <a:ext cx="8012112" cy="22662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400" dirty="0"/>
              <a:t>Campagna sperimentale – configurazione </a:t>
            </a:r>
          </a:p>
        </p:txBody>
      </p:sp>
      <p:sp>
        <p:nvSpPr>
          <p:cNvPr id="2" name="Segnaposto data 3">
            <a:extLst>
              <a:ext uri="{FF2B5EF4-FFF2-40B4-BE49-F238E27FC236}">
                <a16:creationId xmlns:a16="http://schemas.microsoft.com/office/drawing/2014/main" id="{51474E91-C716-65D4-05ED-39DA9F0366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8516" y="4879180"/>
            <a:ext cx="471634" cy="162720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29/03/2023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647890F6-E5DD-4904-2E0D-376FDFE3AAE5}"/>
                  </a:ext>
                </a:extLst>
              </p:cNvPr>
              <p:cNvSpPr/>
              <p:nvPr/>
            </p:nvSpPr>
            <p:spPr>
              <a:xfrm>
                <a:off x="4687591" y="3879600"/>
                <a:ext cx="125412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400" i="1" dirty="0" smtClean="0">
                          <a:latin typeface="Cambria Math" panose="02040503050406030204" pitchFamily="18" charset="0"/>
                        </a:rPr>
                        <m:t>𝛹</m:t>
                      </m:r>
                      <m:r>
                        <a:rPr lang="it-IT" sz="1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400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14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400" b="0" i="1" dirty="0" smtClean="0">
                          <a:latin typeface="Cambria Math" panose="02040503050406030204" pitchFamily="18" charset="0"/>
                        </a:rPr>
                        <m:t>𝑃𝑅</m:t>
                      </m:r>
                      <m:r>
                        <a:rPr lang="it-IT" sz="1400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1400" b="0" i="1" dirty="0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it-IT" sz="14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400" i="1" dirty="0"/>
              </a:p>
            </p:txBody>
          </p:sp>
        </mc:Choice>
        <mc:Fallback xmlns="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647890F6-E5DD-4904-2E0D-376FDFE3AA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591" y="3879600"/>
                <a:ext cx="1254126" cy="307777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48B4A5E8-B3B1-13BE-565C-C7ACB7B9EC63}"/>
                  </a:ext>
                </a:extLst>
              </p:cNvPr>
              <p:cNvSpPr/>
              <p:nvPr/>
            </p:nvSpPr>
            <p:spPr>
              <a:xfrm>
                <a:off x="3180067" y="3879600"/>
                <a:ext cx="115999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dirty="0" smtClean="0">
                          <a:latin typeface="Cambria Math" panose="02040503050406030204" pitchFamily="18" charset="0"/>
                        </a:rPr>
                        <m:t>𝑃𝑅</m:t>
                      </m:r>
                      <m:r>
                        <a:rPr lang="it-IT" sz="1400" b="0" i="1" dirty="0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it-IT" sz="1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dirty="0" smtClean="0">
                              <a:latin typeface="Cambria Math" panose="02040503050406030204" pitchFamily="18" charset="0"/>
                            </a:rPr>
                            <m:t>𝑃𝑅</m:t>
                          </m:r>
                        </m:e>
                        <m:sub>
                          <m:r>
                            <a:rPr lang="it-IT" sz="1400" b="0" i="1" dirty="0" smtClean="0">
                              <a:latin typeface="Cambria Math" panose="02040503050406030204" pitchFamily="18" charset="0"/>
                            </a:rPr>
                            <m:t>𝑐𝑟𝑖𝑡</m:t>
                          </m:r>
                        </m:sub>
                      </m:sSub>
                    </m:oMath>
                  </m:oMathPara>
                </a14:m>
                <a:endParaRPr lang="it-IT" sz="1400" i="1" dirty="0"/>
              </a:p>
            </p:txBody>
          </p:sp>
        </mc:Choice>
        <mc:Fallback xmlns=""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48B4A5E8-B3B1-13BE-565C-C7ACB7B9EC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0067" y="3879600"/>
                <a:ext cx="1159998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0EA0FD67-7D7E-FFEC-BC6F-42A26FB6C145}"/>
                  </a:ext>
                </a:extLst>
              </p:cNvPr>
              <p:cNvSpPr/>
              <p:nvPr/>
            </p:nvSpPr>
            <p:spPr>
              <a:xfrm>
                <a:off x="4692181" y="4305418"/>
                <a:ext cx="95763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400" i="1" dirty="0" smtClean="0">
                          <a:latin typeface="Cambria Math" panose="02040503050406030204" pitchFamily="18" charset="0"/>
                        </a:rPr>
                        <m:t>𝛹</m:t>
                      </m:r>
                      <m:r>
                        <a:rPr lang="it-IT" sz="1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400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14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400" b="0" i="1" dirty="0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it-IT" sz="14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400" i="1" dirty="0"/>
              </a:p>
            </p:txBody>
          </p:sp>
        </mc:Choice>
        <mc:Fallback xmlns="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0EA0FD67-7D7E-FFEC-BC6F-42A26FB6C1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181" y="4305418"/>
                <a:ext cx="957634" cy="307777"/>
              </a:xfrm>
              <a:prstGeom prst="rect">
                <a:avLst/>
              </a:prstGeom>
              <a:blipFill>
                <a:blip r:embed="rId7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1C996BFA-41B7-B32D-D2AA-FE442C4A1798}"/>
                  </a:ext>
                </a:extLst>
              </p:cNvPr>
              <p:cNvSpPr/>
              <p:nvPr/>
            </p:nvSpPr>
            <p:spPr>
              <a:xfrm>
                <a:off x="3180067" y="4305418"/>
                <a:ext cx="115999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dirty="0" smtClean="0">
                          <a:latin typeface="Cambria Math" panose="02040503050406030204" pitchFamily="18" charset="0"/>
                        </a:rPr>
                        <m:t>𝑃𝑅</m:t>
                      </m:r>
                      <m:r>
                        <a:rPr lang="it-IT" sz="1400" b="0" i="1" dirty="0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it-IT" sz="1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dirty="0" smtClean="0">
                              <a:latin typeface="Cambria Math" panose="02040503050406030204" pitchFamily="18" charset="0"/>
                            </a:rPr>
                            <m:t>𝑃𝑅</m:t>
                          </m:r>
                        </m:e>
                        <m:sub>
                          <m:r>
                            <a:rPr lang="it-IT" sz="1400" b="0" i="1" dirty="0" smtClean="0">
                              <a:latin typeface="Cambria Math" panose="02040503050406030204" pitchFamily="18" charset="0"/>
                            </a:rPr>
                            <m:t>𝑐𝑟𝑖𝑡</m:t>
                          </m:r>
                        </m:sub>
                      </m:sSub>
                    </m:oMath>
                  </m:oMathPara>
                </a14:m>
                <a:endParaRPr lang="it-IT" sz="1400" i="1" dirty="0"/>
              </a:p>
            </p:txBody>
          </p:sp>
        </mc:Choice>
        <mc:Fallback xmlns=""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1C996BFA-41B7-B32D-D2AA-FE442C4A17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0067" y="4305418"/>
                <a:ext cx="1159998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8277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0A5203-1FFF-4B30-9D5E-A8DD9D4DE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8CD73-84BE-8B4A-AD1C-513CACDA5D3C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C09DA72-244D-4203-88B4-F93D3612F339}"/>
              </a:ext>
            </a:extLst>
          </p:cNvPr>
          <p:cNvSpPr txBox="1"/>
          <p:nvPr/>
        </p:nvSpPr>
        <p:spPr>
          <a:xfrm>
            <a:off x="1821569" y="1301078"/>
            <a:ext cx="170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Transizione tra due stati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instabile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51A9915-493E-4381-8A3A-D296ED3F271D}"/>
              </a:ext>
            </a:extLst>
          </p:cNvPr>
          <p:cNvSpPr txBox="1"/>
          <p:nvPr/>
        </p:nvSpPr>
        <p:spPr>
          <a:xfrm>
            <a:off x="1569021" y="2055325"/>
            <a:ext cx="22053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Tenuta alzata dall’aria e spinta contro il coperchio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miglior sigillo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C4370B5-53F3-4837-9162-2DD9E6BBC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7764" y="2904856"/>
            <a:ext cx="2727838" cy="1465263"/>
          </a:xfrm>
          <a:prstGeom prst="rect">
            <a:avLst/>
          </a:prstGeom>
        </p:spPr>
      </p:pic>
      <p:sp>
        <p:nvSpPr>
          <p:cNvPr id="9" name="Freccia in su 8">
            <a:extLst>
              <a:ext uri="{FF2B5EF4-FFF2-40B4-BE49-F238E27FC236}">
                <a16:creationId xmlns:a16="http://schemas.microsoft.com/office/drawing/2014/main" id="{AF11D40B-14E8-4B0B-9046-DC392F680922}"/>
              </a:ext>
            </a:extLst>
          </p:cNvPr>
          <p:cNvSpPr/>
          <p:nvPr/>
        </p:nvSpPr>
        <p:spPr>
          <a:xfrm>
            <a:off x="2511653" y="4055132"/>
            <a:ext cx="302642" cy="520002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7774A3D-3051-43DC-AFA3-59EEF28EF84E}"/>
              </a:ext>
            </a:extLst>
          </p:cNvPr>
          <p:cNvSpPr txBox="1"/>
          <p:nvPr/>
        </p:nvSpPr>
        <p:spPr>
          <a:xfrm>
            <a:off x="1922714" y="4160115"/>
            <a:ext cx="52286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dirty="0"/>
              <a:t>ARIA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203C0A3-EB35-4613-98D3-0929FCAB66CA}"/>
              </a:ext>
            </a:extLst>
          </p:cNvPr>
          <p:cNvSpPr/>
          <p:nvPr/>
        </p:nvSpPr>
        <p:spPr>
          <a:xfrm>
            <a:off x="2018397" y="3230581"/>
            <a:ext cx="1289154" cy="3257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B5C2B8DE-2337-47E2-B814-CF0BFC30DD83}"/>
              </a:ext>
            </a:extLst>
          </p:cNvPr>
          <p:cNvSpPr/>
          <p:nvPr/>
        </p:nvSpPr>
        <p:spPr>
          <a:xfrm>
            <a:off x="2325280" y="3350571"/>
            <a:ext cx="700087" cy="992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in su 14">
            <a:extLst>
              <a:ext uri="{FF2B5EF4-FFF2-40B4-BE49-F238E27FC236}">
                <a16:creationId xmlns:a16="http://schemas.microsoft.com/office/drawing/2014/main" id="{4955C310-0FD9-4307-B792-D948DF3F260B}"/>
              </a:ext>
            </a:extLst>
          </p:cNvPr>
          <p:cNvSpPr/>
          <p:nvPr/>
        </p:nvSpPr>
        <p:spPr>
          <a:xfrm>
            <a:off x="2559299" y="2751406"/>
            <a:ext cx="207350" cy="356528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curvo 18">
            <a:extLst>
              <a:ext uri="{FF2B5EF4-FFF2-40B4-BE49-F238E27FC236}">
                <a16:creationId xmlns:a16="http://schemas.microsoft.com/office/drawing/2014/main" id="{9D430875-CCBD-4117-A03D-708CA8271FFC}"/>
              </a:ext>
            </a:extLst>
          </p:cNvPr>
          <p:cNvCxnSpPr>
            <a:cxnSpLocks/>
          </p:cNvCxnSpPr>
          <p:nvPr/>
        </p:nvCxnSpPr>
        <p:spPr>
          <a:xfrm flipV="1">
            <a:off x="2766649" y="3301937"/>
            <a:ext cx="296092" cy="190383"/>
          </a:xfrm>
          <a:prstGeom prst="curvedConnector3">
            <a:avLst>
              <a:gd name="adj1" fmla="val 185294"/>
            </a:avLst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curvo 36">
            <a:extLst>
              <a:ext uri="{FF2B5EF4-FFF2-40B4-BE49-F238E27FC236}">
                <a16:creationId xmlns:a16="http://schemas.microsoft.com/office/drawing/2014/main" id="{BF70DB0C-7653-4B5F-B204-CCFEA2A25B52}"/>
              </a:ext>
            </a:extLst>
          </p:cNvPr>
          <p:cNvCxnSpPr>
            <a:cxnSpLocks/>
          </p:cNvCxnSpPr>
          <p:nvPr/>
        </p:nvCxnSpPr>
        <p:spPr>
          <a:xfrm rot="10800000">
            <a:off x="2368117" y="3311747"/>
            <a:ext cx="207417" cy="190384"/>
          </a:xfrm>
          <a:prstGeom prst="curvedConnector3">
            <a:avLst>
              <a:gd name="adj1" fmla="val 255731"/>
            </a:avLst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curvo 41">
            <a:extLst>
              <a:ext uri="{FF2B5EF4-FFF2-40B4-BE49-F238E27FC236}">
                <a16:creationId xmlns:a16="http://schemas.microsoft.com/office/drawing/2014/main" id="{261C17AB-D7EC-491C-89A6-3A7B40C3457D}"/>
              </a:ext>
            </a:extLst>
          </p:cNvPr>
          <p:cNvCxnSpPr>
            <a:cxnSpLocks/>
          </p:cNvCxnSpPr>
          <p:nvPr/>
        </p:nvCxnSpPr>
        <p:spPr>
          <a:xfrm rot="16200000" flipH="1">
            <a:off x="2416302" y="3661363"/>
            <a:ext cx="405907" cy="87441"/>
          </a:xfrm>
          <a:prstGeom prst="curvedConnector3">
            <a:avLst>
              <a:gd name="adj1" fmla="val 654"/>
            </a:avLst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curvo 45">
            <a:extLst>
              <a:ext uri="{FF2B5EF4-FFF2-40B4-BE49-F238E27FC236}">
                <a16:creationId xmlns:a16="http://schemas.microsoft.com/office/drawing/2014/main" id="{18920363-5664-4970-9468-8DE41C6A3E2F}"/>
              </a:ext>
            </a:extLst>
          </p:cNvPr>
          <p:cNvCxnSpPr>
            <a:cxnSpLocks/>
          </p:cNvCxnSpPr>
          <p:nvPr/>
        </p:nvCxnSpPr>
        <p:spPr>
          <a:xfrm rot="5400000">
            <a:off x="2528139" y="3637441"/>
            <a:ext cx="429702" cy="142611"/>
          </a:xfrm>
          <a:prstGeom prst="curvedConnector3">
            <a:avLst>
              <a:gd name="adj1" fmla="val 1360"/>
            </a:avLst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olo 6">
            <a:extLst>
              <a:ext uri="{FF2B5EF4-FFF2-40B4-BE49-F238E27FC236}">
                <a16:creationId xmlns:a16="http://schemas.microsoft.com/office/drawing/2014/main" id="{1F190C3B-B600-3425-71B1-595FAB28000E}"/>
              </a:ext>
            </a:extLst>
          </p:cNvPr>
          <p:cNvSpPr txBox="1">
            <a:spLocks/>
          </p:cNvSpPr>
          <p:nvPr/>
        </p:nvSpPr>
        <p:spPr>
          <a:xfrm>
            <a:off x="2929414" y="267569"/>
            <a:ext cx="8012112" cy="22662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400" dirty="0"/>
              <a:t>Campagna sperimentale – attivazione </a:t>
            </a:r>
          </a:p>
        </p:txBody>
      </p:sp>
      <p:pic>
        <p:nvPicPr>
          <p:cNvPr id="2" name="VID20220916111345">
            <a:hlinkClick r:id="" action="ppaction://media"/>
            <a:extLst>
              <a:ext uri="{FF2B5EF4-FFF2-40B4-BE49-F238E27FC236}">
                <a16:creationId xmlns:a16="http://schemas.microsoft.com/office/drawing/2014/main" id="{9C930AAB-40F9-F0C8-4E78-23D4499EA55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522.1999"/>
                </p14:media>
              </p:ext>
            </p:extLst>
          </p:nvPr>
        </p:nvPicPr>
        <p:blipFill rotWithShape="1">
          <a:blip r:embed="rId6"/>
          <a:srcRect t="18942" b="35804"/>
          <a:stretch/>
        </p:blipFill>
        <p:spPr>
          <a:xfrm>
            <a:off x="5080284" y="1309790"/>
            <a:ext cx="3584734" cy="2883232"/>
          </a:xfrm>
          <a:prstGeom prst="rect">
            <a:avLst/>
          </a:prstGeom>
        </p:spPr>
      </p:pic>
      <p:sp>
        <p:nvSpPr>
          <p:cNvPr id="3" name="Segnaposto data 3">
            <a:extLst>
              <a:ext uri="{FF2B5EF4-FFF2-40B4-BE49-F238E27FC236}">
                <a16:creationId xmlns:a16="http://schemas.microsoft.com/office/drawing/2014/main" id="{D3DAD06D-7D0C-4049-75A7-DDACE5D764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8516" y="4879180"/>
            <a:ext cx="471634" cy="162720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29/03/2023</a:t>
            </a:r>
          </a:p>
        </p:txBody>
      </p:sp>
    </p:spTree>
    <p:extLst>
      <p:ext uri="{BB962C8B-B14F-4D97-AF65-F5344CB8AC3E}">
        <p14:creationId xmlns:p14="http://schemas.microsoft.com/office/powerpoint/2010/main" val="141230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2B2CBEBF-27D6-4B29-BA2A-8B288A8C6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503" y="1833182"/>
            <a:ext cx="4145639" cy="311532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1572C33-0FAA-49CB-B6F8-2561D77C7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66" y="1838629"/>
            <a:ext cx="4145639" cy="3109229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0A5203-1FFF-4B30-9D5E-A8DD9D4DE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8CD73-84BE-8B4A-AD1C-513CACDA5D3C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77050CF-F47B-4DE6-882E-BD2DD5977ABE}"/>
              </a:ext>
            </a:extLst>
          </p:cNvPr>
          <p:cNvSpPr txBox="1"/>
          <p:nvPr/>
        </p:nvSpPr>
        <p:spPr>
          <a:xfrm>
            <a:off x="974034" y="974258"/>
            <a:ext cx="4329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Configurazione alloggiamento allineato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43ACE16D-DA85-43C7-BD01-3A15A3831CBE}"/>
              </a:ext>
            </a:extLst>
          </p:cNvPr>
          <p:cNvSpPr/>
          <p:nvPr/>
        </p:nvSpPr>
        <p:spPr>
          <a:xfrm>
            <a:off x="1209213" y="2150643"/>
            <a:ext cx="1525278" cy="7540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Spessa</a:t>
            </a:r>
          </a:p>
          <a:p>
            <a:pPr>
              <a:spcAft>
                <a:spcPts val="600"/>
              </a:spcAft>
            </a:pP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Sottile</a:t>
            </a:r>
          </a:p>
          <a:p>
            <a:pPr>
              <a:spcAft>
                <a:spcPts val="600"/>
              </a:spcAft>
            </a:pP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Spessa-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giocoZero</a:t>
            </a:r>
            <a:endParaRPr lang="it-IT" sz="1100" dirty="0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6A9071CB-068E-45B9-9690-CB07D2111ED2}"/>
              </a:ext>
            </a:extLst>
          </p:cNvPr>
          <p:cNvSpPr/>
          <p:nvPr/>
        </p:nvSpPr>
        <p:spPr>
          <a:xfrm>
            <a:off x="1889817" y="2228037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2C4BABD5-92EC-473C-9EAD-F7881F3D236D}"/>
              </a:ext>
            </a:extLst>
          </p:cNvPr>
          <p:cNvSpPr/>
          <p:nvPr/>
        </p:nvSpPr>
        <p:spPr>
          <a:xfrm>
            <a:off x="1889817" y="2475801"/>
            <a:ext cx="108000" cy="108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980997D6-6F84-4AC8-A675-4D79BCDF0272}"/>
              </a:ext>
            </a:extLst>
          </p:cNvPr>
          <p:cNvSpPr/>
          <p:nvPr/>
        </p:nvSpPr>
        <p:spPr>
          <a:xfrm>
            <a:off x="2550635" y="2716433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3699AE23-C896-42C3-8667-77C34904773D}"/>
              </a:ext>
            </a:extLst>
          </p:cNvPr>
          <p:cNvSpPr/>
          <p:nvPr/>
        </p:nvSpPr>
        <p:spPr>
          <a:xfrm>
            <a:off x="5400912" y="2134595"/>
            <a:ext cx="1525278" cy="7540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Spessa</a:t>
            </a:r>
          </a:p>
          <a:p>
            <a:pPr>
              <a:spcAft>
                <a:spcPts val="600"/>
              </a:spcAft>
            </a:pP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Sottile</a:t>
            </a:r>
          </a:p>
          <a:p>
            <a:pPr>
              <a:spcAft>
                <a:spcPts val="600"/>
              </a:spcAft>
            </a:pP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Spessa-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giocoZero</a:t>
            </a:r>
            <a:endParaRPr lang="it-IT" sz="1100" dirty="0"/>
          </a:p>
        </p:txBody>
      </p:sp>
      <p:sp>
        <p:nvSpPr>
          <p:cNvPr id="36" name="Ovale 35">
            <a:extLst>
              <a:ext uri="{FF2B5EF4-FFF2-40B4-BE49-F238E27FC236}">
                <a16:creationId xmlns:a16="http://schemas.microsoft.com/office/drawing/2014/main" id="{012D0724-8828-4BFF-B1E4-75410E342CD8}"/>
              </a:ext>
            </a:extLst>
          </p:cNvPr>
          <p:cNvSpPr/>
          <p:nvPr/>
        </p:nvSpPr>
        <p:spPr>
          <a:xfrm>
            <a:off x="6072807" y="2211989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37" name="Ovale 36">
            <a:extLst>
              <a:ext uri="{FF2B5EF4-FFF2-40B4-BE49-F238E27FC236}">
                <a16:creationId xmlns:a16="http://schemas.microsoft.com/office/drawing/2014/main" id="{32C8F969-AAF4-41B0-909B-5481A91F6450}"/>
              </a:ext>
            </a:extLst>
          </p:cNvPr>
          <p:cNvSpPr/>
          <p:nvPr/>
        </p:nvSpPr>
        <p:spPr>
          <a:xfrm>
            <a:off x="6072807" y="2459753"/>
            <a:ext cx="108000" cy="108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5BE4764C-8ED2-4D12-8929-3C95FA7D840A}"/>
              </a:ext>
            </a:extLst>
          </p:cNvPr>
          <p:cNvSpPr/>
          <p:nvPr/>
        </p:nvSpPr>
        <p:spPr>
          <a:xfrm>
            <a:off x="6733625" y="2700385"/>
            <a:ext cx="108000" cy="108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7711A083-B25B-4B39-B366-F0E527297169}"/>
              </a:ext>
            </a:extLst>
          </p:cNvPr>
          <p:cNvSpPr/>
          <p:nvPr/>
        </p:nvSpPr>
        <p:spPr>
          <a:xfrm>
            <a:off x="1804623" y="3078038"/>
            <a:ext cx="465779" cy="13178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2400EEE0-C0A7-422D-8D68-E01B24BDDA40}"/>
              </a:ext>
            </a:extLst>
          </p:cNvPr>
          <p:cNvSpPr txBox="1"/>
          <p:nvPr/>
        </p:nvSpPr>
        <p:spPr>
          <a:xfrm>
            <a:off x="2795856" y="2336037"/>
            <a:ext cx="1459990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ATTIVAZIONE</a:t>
            </a:r>
          </a:p>
        </p:txBody>
      </p: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BE97AC8F-98D0-4791-BB90-8C9AFA32BB58}"/>
              </a:ext>
            </a:extLst>
          </p:cNvPr>
          <p:cNvCxnSpPr>
            <a:cxnSpLocks/>
            <a:stCxn id="40" idx="2"/>
          </p:cNvCxnSpPr>
          <p:nvPr/>
        </p:nvCxnSpPr>
        <p:spPr>
          <a:xfrm flipH="1">
            <a:off x="2270402" y="2643814"/>
            <a:ext cx="1255449" cy="6348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1D84791F-5FFA-4ADD-B844-61BB6BA2840D}"/>
              </a:ext>
            </a:extLst>
          </p:cNvPr>
          <p:cNvSpPr txBox="1"/>
          <p:nvPr/>
        </p:nvSpPr>
        <p:spPr>
          <a:xfrm>
            <a:off x="7286266" y="3070563"/>
            <a:ext cx="1533884" cy="73866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Miglioramento prestazioni </a:t>
            </a:r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sottile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vs. </a:t>
            </a:r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spessa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0A1496B5-7E30-43B0-9B87-C1A77643A9F8}"/>
              </a:ext>
            </a:extLst>
          </p:cNvPr>
          <p:cNvCxnSpPr>
            <a:cxnSpLocks/>
            <a:stCxn id="45" idx="1"/>
            <a:endCxn id="22" idx="3"/>
          </p:cNvCxnSpPr>
          <p:nvPr/>
        </p:nvCxnSpPr>
        <p:spPr>
          <a:xfrm flipH="1">
            <a:off x="6416041" y="3439895"/>
            <a:ext cx="870225" cy="58589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D2B901E3-0E68-4D98-B9FD-BAB4C1D33EE0}"/>
              </a:ext>
            </a:extLst>
          </p:cNvPr>
          <p:cNvSpPr/>
          <p:nvPr/>
        </p:nvSpPr>
        <p:spPr>
          <a:xfrm>
            <a:off x="5455297" y="3487208"/>
            <a:ext cx="960744" cy="107717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F54F721-34F9-6E6D-00E3-94B86E273077}"/>
              </a:ext>
            </a:extLst>
          </p:cNvPr>
          <p:cNvSpPr txBox="1"/>
          <p:nvPr/>
        </p:nvSpPr>
        <p:spPr>
          <a:xfrm>
            <a:off x="974035" y="1335382"/>
            <a:ext cx="3679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Eseguiti molti test anche su tenute usurate</a:t>
            </a:r>
          </a:p>
        </p:txBody>
      </p:sp>
      <p:sp>
        <p:nvSpPr>
          <p:cNvPr id="5" name="Titolo 6">
            <a:extLst>
              <a:ext uri="{FF2B5EF4-FFF2-40B4-BE49-F238E27FC236}">
                <a16:creationId xmlns:a16="http://schemas.microsoft.com/office/drawing/2014/main" id="{1D0088DE-8227-266E-A20B-43510E6888BC}"/>
              </a:ext>
            </a:extLst>
          </p:cNvPr>
          <p:cNvSpPr txBox="1">
            <a:spLocks/>
          </p:cNvSpPr>
          <p:nvPr/>
        </p:nvSpPr>
        <p:spPr>
          <a:xfrm>
            <a:off x="2929414" y="267569"/>
            <a:ext cx="8012112" cy="20694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400" dirty="0"/>
              <a:t>Campagna sperimentale – risultati test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42A9FC3-6D28-FD54-1BE7-7A1E216F9D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0807" y="729138"/>
            <a:ext cx="2167709" cy="1158614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74055087-00BC-FF25-6852-32BA3B184228}"/>
              </a:ext>
            </a:extLst>
          </p:cNvPr>
          <p:cNvSpPr/>
          <p:nvPr/>
        </p:nvSpPr>
        <p:spPr>
          <a:xfrm>
            <a:off x="6970282" y="1138027"/>
            <a:ext cx="588758" cy="913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data 3">
            <a:extLst>
              <a:ext uri="{FF2B5EF4-FFF2-40B4-BE49-F238E27FC236}">
                <a16:creationId xmlns:a16="http://schemas.microsoft.com/office/drawing/2014/main" id="{C06AD053-885E-BEF2-B4DE-6292812738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8516" y="4879180"/>
            <a:ext cx="471634" cy="162720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29/03/2023</a:t>
            </a:r>
          </a:p>
        </p:txBody>
      </p:sp>
    </p:spTree>
    <p:extLst>
      <p:ext uri="{BB962C8B-B14F-4D97-AF65-F5344CB8AC3E}">
        <p14:creationId xmlns:p14="http://schemas.microsoft.com/office/powerpoint/2010/main" val="40522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5" grpId="0" animBg="1"/>
      <p:bldP spid="45" grpId="1" animBg="1"/>
      <p:bldP spid="22" grpId="0" animBg="1"/>
      <p:bldP spid="2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14AFB9-3E20-4E43-A282-364AE8701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8CD73-84BE-8B4A-AD1C-513CACDA5D3C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D07F024-1662-4957-B4A6-969AE9871081}"/>
              </a:ext>
            </a:extLst>
          </p:cNvPr>
          <p:cNvSpPr txBox="1"/>
          <p:nvPr/>
        </p:nvSpPr>
        <p:spPr>
          <a:xfrm>
            <a:off x="4120618" y="1276758"/>
            <a:ext cx="1624348" cy="738664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Area laterale triangolare dovuta al posizionamento</a:t>
            </a: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0BFB3363-5E0A-4557-A4CE-2D849909990C}"/>
              </a:ext>
            </a:extLst>
          </p:cNvPr>
          <p:cNvSpPr/>
          <p:nvPr/>
        </p:nvSpPr>
        <p:spPr>
          <a:xfrm rot="5400000">
            <a:off x="4740527" y="2375134"/>
            <a:ext cx="396000" cy="216000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 dirty="0">
              <a:solidFill>
                <a:schemeClr val="tx1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D104FBE-86CF-450D-AF07-BA85DE2954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" r="4697"/>
          <a:stretch/>
        </p:blipFill>
        <p:spPr>
          <a:xfrm>
            <a:off x="956136" y="1795517"/>
            <a:ext cx="2969034" cy="142937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C58AB9F-8878-420E-AF61-7CCF449985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8" t="34" r="1474"/>
          <a:stretch/>
        </p:blipFill>
        <p:spPr>
          <a:xfrm>
            <a:off x="5892276" y="1835980"/>
            <a:ext cx="3100103" cy="1429371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4788D7BE-5A19-4B1D-9B34-94E836D7F172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2621280" y="1646090"/>
            <a:ext cx="1499338" cy="6390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B502F80-540A-4ACC-862B-5E10B501E487}"/>
              </a:ext>
            </a:extLst>
          </p:cNvPr>
          <p:cNvSpPr txBox="1"/>
          <p:nvPr/>
        </p:nvSpPr>
        <p:spPr>
          <a:xfrm>
            <a:off x="947039" y="3099376"/>
            <a:ext cx="806384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2 contatti lineari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08EA69E-A0F8-45DB-9797-2C58279CAE66}"/>
              </a:ext>
            </a:extLst>
          </p:cNvPr>
          <p:cNvSpPr txBox="1"/>
          <p:nvPr/>
        </p:nvSpPr>
        <p:spPr>
          <a:xfrm>
            <a:off x="8174943" y="3100307"/>
            <a:ext cx="806385" cy="461665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contatti lineari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BD99017-C425-439F-8872-765C250CA852}"/>
              </a:ext>
            </a:extLst>
          </p:cNvPr>
          <p:cNvSpPr txBox="1"/>
          <p:nvPr/>
        </p:nvSpPr>
        <p:spPr>
          <a:xfrm>
            <a:off x="1948781" y="1298021"/>
            <a:ext cx="1080000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SOTTILE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1C4F1A8-2719-4EFE-A752-15DFA63F35BC}"/>
              </a:ext>
            </a:extLst>
          </p:cNvPr>
          <p:cNvSpPr txBox="1"/>
          <p:nvPr/>
        </p:nvSpPr>
        <p:spPr>
          <a:xfrm>
            <a:off x="6879179" y="1290955"/>
            <a:ext cx="1080000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SPESSA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98E7429-7572-438E-9E30-463E42E12DA3}"/>
              </a:ext>
            </a:extLst>
          </p:cNvPr>
          <p:cNvSpPr txBox="1"/>
          <p:nvPr/>
        </p:nvSpPr>
        <p:spPr>
          <a:xfrm>
            <a:off x="6628285" y="3634663"/>
            <a:ext cx="1735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Tenuta risulta  incastrata</a:t>
            </a: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4AFC36FC-D59E-4344-8126-0259F81D1D68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744966" y="1646090"/>
            <a:ext cx="1030303" cy="6390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F1D25830-1B78-4B66-8633-385E464701D9}"/>
              </a:ext>
            </a:extLst>
          </p:cNvPr>
          <p:cNvSpPr txBox="1"/>
          <p:nvPr/>
        </p:nvSpPr>
        <p:spPr>
          <a:xfrm>
            <a:off x="5981944" y="4193709"/>
            <a:ext cx="3006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Contatto lineare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stress maggiori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probabile sigillo più efficiente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7BD3D077-689A-400A-9F68-8D5E629EAB53}"/>
                  </a:ext>
                </a:extLst>
              </p:cNvPr>
              <p:cNvSpPr txBox="1"/>
              <p:nvPr/>
            </p:nvSpPr>
            <p:spPr>
              <a:xfrm>
                <a:off x="3972228" y="2858868"/>
                <a:ext cx="1941387" cy="539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Considerata per valutare il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it-IT" sz="14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𝐽</m:t>
                        </m:r>
                      </m:e>
                      <m:sub>
                        <m:r>
                          <a:rPr lang="it-IT" sz="14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𝑒𝑞</m:t>
                        </m:r>
                      </m:sub>
                    </m:sSub>
                  </m:oMath>
                </a14:m>
                <a:r>
                  <a:rPr lang="it-I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effettivo</a:t>
                </a:r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7BD3D077-689A-400A-9F68-8D5E629EA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2228" y="2858868"/>
                <a:ext cx="1941387" cy="539828"/>
              </a:xfrm>
              <a:prstGeom prst="rect">
                <a:avLst/>
              </a:prstGeom>
              <a:blipFill>
                <a:blip r:embed="rId5"/>
                <a:stretch>
                  <a:fillRect t="-2247" b="-67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8BCEFCD-56AE-4CA7-9CBA-F89AEDB7467F}"/>
              </a:ext>
            </a:extLst>
          </p:cNvPr>
          <p:cNvSpPr txBox="1"/>
          <p:nvPr/>
        </p:nvSpPr>
        <p:spPr>
          <a:xfrm>
            <a:off x="2708437" y="2840488"/>
            <a:ext cx="620810" cy="30777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Aria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8D64A1D-D0E3-4CED-966B-7E345AA5EADC}"/>
              </a:ext>
            </a:extLst>
          </p:cNvPr>
          <p:cNvSpPr txBox="1"/>
          <p:nvPr/>
        </p:nvSpPr>
        <p:spPr>
          <a:xfrm>
            <a:off x="6561384" y="2840488"/>
            <a:ext cx="620810" cy="30777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Aria</a:t>
            </a:r>
          </a:p>
        </p:txBody>
      </p:sp>
      <p:sp>
        <p:nvSpPr>
          <p:cNvPr id="5" name="Titolo 6">
            <a:extLst>
              <a:ext uri="{FF2B5EF4-FFF2-40B4-BE49-F238E27FC236}">
                <a16:creationId xmlns:a16="http://schemas.microsoft.com/office/drawing/2014/main" id="{804F6A2C-34C1-F682-8C80-CF1BA74C10EA}"/>
              </a:ext>
            </a:extLst>
          </p:cNvPr>
          <p:cNvSpPr txBox="1">
            <a:spLocks/>
          </p:cNvSpPr>
          <p:nvPr/>
        </p:nvSpPr>
        <p:spPr>
          <a:xfrm>
            <a:off x="2929414" y="267569"/>
            <a:ext cx="8012112" cy="22662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400" dirty="0"/>
              <a:t>Campagna sperimentale – </a:t>
            </a:r>
          </a:p>
          <a:p>
            <a:r>
              <a:rPr lang="it-IT" sz="2400" dirty="0"/>
              <a:t>schema disallineamento </a:t>
            </a:r>
          </a:p>
        </p:txBody>
      </p:sp>
      <p:sp>
        <p:nvSpPr>
          <p:cNvPr id="2" name="Segnaposto data 3">
            <a:extLst>
              <a:ext uri="{FF2B5EF4-FFF2-40B4-BE49-F238E27FC236}">
                <a16:creationId xmlns:a16="http://schemas.microsoft.com/office/drawing/2014/main" id="{865D8759-2936-EEDD-EB6F-C467C723F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8516" y="4879180"/>
            <a:ext cx="471634" cy="162720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29/03/2023</a:t>
            </a:r>
          </a:p>
        </p:txBody>
      </p:sp>
    </p:spTree>
    <p:extLst>
      <p:ext uri="{BB962C8B-B14F-4D97-AF65-F5344CB8AC3E}">
        <p14:creationId xmlns:p14="http://schemas.microsoft.com/office/powerpoint/2010/main" val="44111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64309912-02BE-4D7A-81D0-FE769CD30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663" y="1916472"/>
            <a:ext cx="4145639" cy="312142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C51E16C-F8D4-41BD-8AA7-3F99D032E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803" y="1907764"/>
            <a:ext cx="4139543" cy="3121423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4D4783-4569-4D29-AB5D-6C5DFFE384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8516" y="4879180"/>
            <a:ext cx="471634" cy="162720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29/03/2023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0A5203-1FFF-4B30-9D5E-A8DD9D4DE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8CD73-84BE-8B4A-AD1C-513CACDA5D3C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4D2823D-8879-4140-BF84-2C9D113BBD5C}"/>
              </a:ext>
            </a:extLst>
          </p:cNvPr>
          <p:cNvSpPr txBox="1"/>
          <p:nvPr/>
        </p:nvSpPr>
        <p:spPr>
          <a:xfrm>
            <a:off x="1648042" y="2983049"/>
            <a:ext cx="1476375" cy="738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ATTIVAZIONE (spostata a p minori)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25929CCE-89DA-499B-A696-4B4E054E1135}"/>
              </a:ext>
            </a:extLst>
          </p:cNvPr>
          <p:cNvCxnSpPr>
            <a:cxnSpLocks/>
            <a:stCxn id="7" idx="2"/>
            <a:endCxn id="3" idx="3"/>
          </p:cNvCxnSpPr>
          <p:nvPr/>
        </p:nvCxnSpPr>
        <p:spPr>
          <a:xfrm flipH="1">
            <a:off x="1648042" y="3721713"/>
            <a:ext cx="738188" cy="5763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63493520-ECF7-4139-B3B1-9CD7388C70C3}"/>
              </a:ext>
            </a:extLst>
          </p:cNvPr>
          <p:cNvCxnSpPr>
            <a:cxnSpLocks/>
            <a:stCxn id="23" idx="2"/>
            <a:endCxn id="18" idx="0"/>
          </p:cNvCxnSpPr>
          <p:nvPr/>
        </p:nvCxnSpPr>
        <p:spPr>
          <a:xfrm flipH="1">
            <a:off x="6761230" y="3546470"/>
            <a:ext cx="869670" cy="78311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>
            <a:extLst>
              <a:ext uri="{FF2B5EF4-FFF2-40B4-BE49-F238E27FC236}">
                <a16:creationId xmlns:a16="http://schemas.microsoft.com/office/drawing/2014/main" id="{859707DE-906A-4CF9-9B54-2C8110F9A4D3}"/>
              </a:ext>
            </a:extLst>
          </p:cNvPr>
          <p:cNvSpPr/>
          <p:nvPr/>
        </p:nvSpPr>
        <p:spPr>
          <a:xfrm>
            <a:off x="1229954" y="4044150"/>
            <a:ext cx="418088" cy="5078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C53D1CAE-4356-4DF8-B144-9F04072FFD13}"/>
              </a:ext>
            </a:extLst>
          </p:cNvPr>
          <p:cNvSpPr/>
          <p:nvPr/>
        </p:nvSpPr>
        <p:spPr>
          <a:xfrm>
            <a:off x="5540380" y="4329588"/>
            <a:ext cx="2441700" cy="23720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B5414C1-AAA5-4FAE-B715-7186A5419865}"/>
              </a:ext>
            </a:extLst>
          </p:cNvPr>
          <p:cNvSpPr txBox="1"/>
          <p:nvPr/>
        </p:nvSpPr>
        <p:spPr>
          <a:xfrm>
            <a:off x="6677466" y="2807806"/>
            <a:ext cx="1906867" cy="73866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Circa stesse prestazioni tra le due tipologie di tenute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381F31CA-E283-4722-8E43-564B690CA252}"/>
              </a:ext>
            </a:extLst>
          </p:cNvPr>
          <p:cNvSpPr/>
          <p:nvPr/>
        </p:nvSpPr>
        <p:spPr>
          <a:xfrm>
            <a:off x="3952432" y="2189690"/>
            <a:ext cx="864000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Spessa</a:t>
            </a:r>
          </a:p>
          <a:p>
            <a:pPr>
              <a:spcAft>
                <a:spcPts val="600"/>
              </a:spcAft>
            </a:pP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Sottile</a:t>
            </a: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1CDECC71-B926-42DB-8CED-D458C2077A4C}"/>
              </a:ext>
            </a:extLst>
          </p:cNvPr>
          <p:cNvSpPr/>
          <p:nvPr/>
        </p:nvSpPr>
        <p:spPr>
          <a:xfrm>
            <a:off x="4606912" y="2267084"/>
            <a:ext cx="108000" cy="108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E16D9AB0-DF51-4DE0-96C6-585B90B78C01}"/>
              </a:ext>
            </a:extLst>
          </p:cNvPr>
          <p:cNvSpPr/>
          <p:nvPr/>
        </p:nvSpPr>
        <p:spPr>
          <a:xfrm>
            <a:off x="4606912" y="2514848"/>
            <a:ext cx="108000" cy="1080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C2969E61-971D-4E45-A295-AB4383872141}"/>
              </a:ext>
            </a:extLst>
          </p:cNvPr>
          <p:cNvSpPr/>
          <p:nvPr/>
        </p:nvSpPr>
        <p:spPr>
          <a:xfrm>
            <a:off x="8143056" y="2189699"/>
            <a:ext cx="864000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Spessa</a:t>
            </a:r>
          </a:p>
          <a:p>
            <a:pPr>
              <a:spcAft>
                <a:spcPts val="600"/>
              </a:spcAft>
            </a:pP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Sottile</a:t>
            </a:r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29ED67C4-5CCB-40FB-8F85-5FEF31F7F517}"/>
              </a:ext>
            </a:extLst>
          </p:cNvPr>
          <p:cNvSpPr/>
          <p:nvPr/>
        </p:nvSpPr>
        <p:spPr>
          <a:xfrm>
            <a:off x="8797536" y="2267093"/>
            <a:ext cx="108000" cy="108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07B67FC4-938D-483D-BD95-B45BB4DA1015}"/>
              </a:ext>
            </a:extLst>
          </p:cNvPr>
          <p:cNvSpPr/>
          <p:nvPr/>
        </p:nvSpPr>
        <p:spPr>
          <a:xfrm>
            <a:off x="8797536" y="2514857"/>
            <a:ext cx="108000" cy="10800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13" name="Titolo 6">
            <a:extLst>
              <a:ext uri="{FF2B5EF4-FFF2-40B4-BE49-F238E27FC236}">
                <a16:creationId xmlns:a16="http://schemas.microsoft.com/office/drawing/2014/main" id="{E73F72FA-F4BD-F7F7-E46E-71F7331C5F11}"/>
              </a:ext>
            </a:extLst>
          </p:cNvPr>
          <p:cNvSpPr txBox="1">
            <a:spLocks/>
          </p:cNvSpPr>
          <p:nvPr/>
        </p:nvSpPr>
        <p:spPr>
          <a:xfrm>
            <a:off x="2929414" y="267569"/>
            <a:ext cx="8012112" cy="20694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400" dirty="0"/>
              <a:t>Campagna sperimentale – risultati test </a:t>
            </a:r>
          </a:p>
        </p:txBody>
      </p:sp>
      <p:sp>
        <p:nvSpPr>
          <p:cNvPr id="14" name="CasellaDiTesto 10">
            <a:extLst>
              <a:ext uri="{FF2B5EF4-FFF2-40B4-BE49-F238E27FC236}">
                <a16:creationId xmlns:a16="http://schemas.microsoft.com/office/drawing/2014/main" id="{53B6659E-AAC0-C629-9048-F7B2E79A933D}"/>
              </a:ext>
            </a:extLst>
          </p:cNvPr>
          <p:cNvSpPr txBox="1"/>
          <p:nvPr/>
        </p:nvSpPr>
        <p:spPr>
          <a:xfrm>
            <a:off x="974034" y="974258"/>
            <a:ext cx="4329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Configurazione alloggiamento disallineato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F68F1E3-2CCC-28A0-5B16-64B077B0AB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65" r="-1958"/>
          <a:stretch/>
        </p:blipFill>
        <p:spPr bwMode="auto">
          <a:xfrm>
            <a:off x="6463836" y="745675"/>
            <a:ext cx="2441700" cy="12283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C9A14DEB-2028-4E9E-D2D9-C7DF698E7487}"/>
              </a:ext>
            </a:extLst>
          </p:cNvPr>
          <p:cNvSpPr/>
          <p:nvPr/>
        </p:nvSpPr>
        <p:spPr>
          <a:xfrm rot="349948">
            <a:off x="7365918" y="1214543"/>
            <a:ext cx="596081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5939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06DBB944-33B5-1944-8813-F7101BA83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6ABCA20-25E5-D44F-8FCB-884D9BBF1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13737" y="4879180"/>
            <a:ext cx="506413" cy="162719"/>
          </a:xfrm>
          <a:prstGeom prst="rect">
            <a:avLst/>
          </a:prstGeom>
        </p:spPr>
        <p:txBody>
          <a:bodyPr/>
          <a:lstStyle/>
          <a:p>
            <a:fld id="{022D12FE-60E8-674B-8298-C32C630542FF}" type="datetime1">
              <a:rPr lang="it-IT" smtClean="0"/>
              <a:t>28/03/2023</a:t>
            </a:fld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DBA2ABE-23E8-DC43-86B8-A79B82DD6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0201" y="4879181"/>
            <a:ext cx="432858" cy="159544"/>
          </a:xfrm>
          <a:prstGeom prst="rect">
            <a:avLst/>
          </a:prstGeom>
        </p:spPr>
        <p:txBody>
          <a:bodyPr/>
          <a:lstStyle/>
          <a:p>
            <a:fld id="{4AA8CD73-84BE-8B4A-AD1C-513CACDA5D3C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A44ED17-726C-4B31-B40B-1C1C429E07C0}"/>
              </a:ext>
            </a:extLst>
          </p:cNvPr>
          <p:cNvSpPr txBox="1"/>
          <p:nvPr/>
        </p:nvSpPr>
        <p:spPr>
          <a:xfrm>
            <a:off x="903076" y="1590008"/>
            <a:ext cx="4571292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Introduzione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Laminette</a:t>
            </a:r>
            <a:r>
              <a:rPr lang="it-IT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tenuta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Campagna sperimentale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Analisi numerica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Sviluppi futuri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3E7C4B7-0B80-426C-A6CD-E9D8D27AD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97" t="-16180" b="10919"/>
          <a:stretch/>
        </p:blipFill>
        <p:spPr>
          <a:xfrm rot="5400000">
            <a:off x="4701339" y="-129336"/>
            <a:ext cx="5155530" cy="5414208"/>
          </a:xfrm>
          <a:prstGeom prst="wave">
            <a:avLst>
              <a:gd name="adj1" fmla="val 3519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889420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ED4371A9-E0C5-4F24-A76E-CA2B49A5E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113" y="1685042"/>
            <a:ext cx="4794789" cy="2833648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DBA2ABE-23E8-DC43-86B8-A79B82DD6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0201" y="4879181"/>
            <a:ext cx="432858" cy="159544"/>
          </a:xfrm>
          <a:prstGeom prst="rect">
            <a:avLst/>
          </a:prstGeom>
        </p:spPr>
        <p:txBody>
          <a:bodyPr/>
          <a:lstStyle/>
          <a:p>
            <a:fld id="{4AA8CD73-84BE-8B4A-AD1C-513CACDA5D3C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0E15B46-44B0-4FA1-895A-8C01231AB683}"/>
              </a:ext>
            </a:extLst>
          </p:cNvPr>
          <p:cNvSpPr txBox="1"/>
          <p:nvPr/>
        </p:nvSpPr>
        <p:spPr>
          <a:xfrm>
            <a:off x="845978" y="1391017"/>
            <a:ext cx="333273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Basato su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CalculiX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tool open source (MTU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Aeroengines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SiX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rete fluida 1D a parametri concentrati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Risoluzione di equazioni di conservazione: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Energia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Quantità di moto</a:t>
            </a:r>
          </a:p>
          <a:p>
            <a:pPr lvl="1"/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Calibrazione basata su CFD e/o sperimentazione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D49235E-DB06-4F06-82ED-EA8FAEFC2D19}"/>
              </a:ext>
            </a:extLst>
          </p:cNvPr>
          <p:cNvSpPr txBox="1"/>
          <p:nvPr/>
        </p:nvSpPr>
        <p:spPr>
          <a:xfrm>
            <a:off x="5332359" y="1131920"/>
            <a:ext cx="33646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i="1" dirty="0">
                <a:latin typeface="Arial" panose="020B0604020202020204" pitchFamily="34" charset="0"/>
                <a:cs typeface="Arial" panose="020B0604020202020204" pitchFamily="34" charset="0"/>
              </a:rPr>
              <a:t>Esempio modello di circuito alimentazione di uno stadio di turbina statorico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68FBB4E5-C854-49AA-8C81-AC0AC1325CBF}"/>
              </a:ext>
            </a:extLst>
          </p:cNvPr>
          <p:cNvSpPr/>
          <p:nvPr/>
        </p:nvSpPr>
        <p:spPr>
          <a:xfrm>
            <a:off x="4179400" y="2680956"/>
            <a:ext cx="324000" cy="32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D7CAD54C-4C06-4968-963D-6BAF028AD417}"/>
              </a:ext>
            </a:extLst>
          </p:cNvPr>
          <p:cNvSpPr txBox="1"/>
          <p:nvPr/>
        </p:nvSpPr>
        <p:spPr>
          <a:xfrm>
            <a:off x="4352204" y="2791401"/>
            <a:ext cx="1237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Spillamento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compressore</a:t>
            </a:r>
          </a:p>
        </p:txBody>
      </p:sp>
      <p:sp>
        <p:nvSpPr>
          <p:cNvPr id="14" name="Trapezio 13">
            <a:extLst>
              <a:ext uri="{FF2B5EF4-FFF2-40B4-BE49-F238E27FC236}">
                <a16:creationId xmlns:a16="http://schemas.microsoft.com/office/drawing/2014/main" id="{524A02BB-8A80-4E51-BC77-7B516E193625}"/>
              </a:ext>
            </a:extLst>
          </p:cNvPr>
          <p:cNvSpPr/>
          <p:nvPr/>
        </p:nvSpPr>
        <p:spPr>
          <a:xfrm>
            <a:off x="6993358" y="3277052"/>
            <a:ext cx="489673" cy="691970"/>
          </a:xfrm>
          <a:prstGeom prst="trapezoid">
            <a:avLst>
              <a:gd name="adj" fmla="val 22926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71130921-F7DC-4531-93A8-2601B6F96930}"/>
              </a:ext>
            </a:extLst>
          </p:cNvPr>
          <p:cNvSpPr txBox="1"/>
          <p:nvPr/>
        </p:nvSpPr>
        <p:spPr>
          <a:xfrm>
            <a:off x="5479011" y="3932702"/>
            <a:ext cx="1305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Pala statorica di turbina</a:t>
            </a:r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BCC7A505-B8DA-4FFD-BAE5-0B4E5B8BE243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6202957" y="3623037"/>
            <a:ext cx="846532" cy="3738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B4AF93C-8560-4390-9643-D462440D95CD}"/>
              </a:ext>
            </a:extLst>
          </p:cNvPr>
          <p:cNvSpPr txBox="1"/>
          <p:nvPr/>
        </p:nvSpPr>
        <p:spPr>
          <a:xfrm>
            <a:off x="5457361" y="1907869"/>
            <a:ext cx="1168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tubazione</a:t>
            </a:r>
          </a:p>
        </p:txBody>
      </p:sp>
      <p:sp>
        <p:nvSpPr>
          <p:cNvPr id="2" name="Titolo 6">
            <a:extLst>
              <a:ext uri="{FF2B5EF4-FFF2-40B4-BE49-F238E27FC236}">
                <a16:creationId xmlns:a16="http://schemas.microsoft.com/office/drawing/2014/main" id="{7FAE75BA-A9E6-69EE-CB2F-9BCAC98EE069}"/>
              </a:ext>
            </a:extLst>
          </p:cNvPr>
          <p:cNvSpPr txBox="1">
            <a:spLocks/>
          </p:cNvSpPr>
          <p:nvPr/>
        </p:nvSpPr>
        <p:spPr>
          <a:xfrm>
            <a:off x="2929414" y="267569"/>
            <a:ext cx="8012112" cy="20694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400" dirty="0"/>
              <a:t>Analisi numerica -  modello</a:t>
            </a:r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9B0F69D6-FB8E-D184-6F3E-43F3CAB7C5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8516" y="4879180"/>
            <a:ext cx="471634" cy="162720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29/03/2023</a:t>
            </a:r>
          </a:p>
        </p:txBody>
      </p:sp>
    </p:spTree>
    <p:extLst>
      <p:ext uri="{BB962C8B-B14F-4D97-AF65-F5344CB8AC3E}">
        <p14:creationId xmlns:p14="http://schemas.microsoft.com/office/powerpoint/2010/main" val="184484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" grpId="0" animBg="1"/>
      <p:bldP spid="29" grpId="0"/>
      <p:bldP spid="14" grpId="0" animBg="1"/>
      <p:bldP spid="31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9E2E823-F717-4E7E-9AF5-7EF8D2383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257" y="3022588"/>
            <a:ext cx="3298222" cy="197527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551922C-FFF3-4C66-96EF-47141DC62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262" y="825934"/>
            <a:ext cx="3298222" cy="197527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B3B5D30-EE60-41B4-BEE2-E60C768FB5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472" y="3049436"/>
            <a:ext cx="3298222" cy="197527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9F816A7-F49C-4F1F-9B5F-609DC7854B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592" y="826990"/>
            <a:ext cx="3298222" cy="1981372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0A5203-1FFF-4B30-9D5E-A8DD9D4DE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8CD73-84BE-8B4A-AD1C-513CACDA5D3C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2B608521-6812-4790-9F12-99AA68C79E51}"/>
              </a:ext>
            </a:extLst>
          </p:cNvPr>
          <p:cNvSpPr/>
          <p:nvPr/>
        </p:nvSpPr>
        <p:spPr>
          <a:xfrm>
            <a:off x="2849157" y="1473250"/>
            <a:ext cx="841160" cy="124545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5928F6AB-B17C-489B-91E7-D76316160137}"/>
              </a:ext>
            </a:extLst>
          </p:cNvPr>
          <p:cNvSpPr/>
          <p:nvPr/>
        </p:nvSpPr>
        <p:spPr>
          <a:xfrm>
            <a:off x="2173426" y="1938218"/>
            <a:ext cx="588829" cy="77230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3473CB8-F4B4-4F4D-B43A-2F335404C213}"/>
              </a:ext>
            </a:extLst>
          </p:cNvPr>
          <p:cNvSpPr txBox="1"/>
          <p:nvPr/>
        </p:nvSpPr>
        <p:spPr>
          <a:xfrm>
            <a:off x="3869045" y="3945700"/>
            <a:ext cx="1895426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Sottile</a:t>
            </a:r>
            <a:r>
              <a:rPr lang="it-IT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riduzione trafilamenti marcata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151059E7-703E-4DBB-84FD-5A985F1174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556" t="44728" r="21575" b="13662"/>
          <a:stretch/>
        </p:blipFill>
        <p:spPr>
          <a:xfrm>
            <a:off x="3757866" y="1298238"/>
            <a:ext cx="2117784" cy="13064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A40B77F-1E73-429B-89B9-B4040A7A38B0}"/>
              </a:ext>
            </a:extLst>
          </p:cNvPr>
          <p:cNvSpPr txBox="1"/>
          <p:nvPr/>
        </p:nvSpPr>
        <p:spPr>
          <a:xfrm>
            <a:off x="4019549" y="1384484"/>
            <a:ext cx="41886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DE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D9DDA5DF-D2A2-4D55-8D48-6219A05AACA1}"/>
              </a:ext>
            </a:extLst>
          </p:cNvPr>
          <p:cNvSpPr txBox="1"/>
          <p:nvPr/>
        </p:nvSpPr>
        <p:spPr>
          <a:xfrm>
            <a:off x="3936036" y="2290191"/>
            <a:ext cx="34629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DI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9D18D57B-4DBB-46F1-8BAD-9E1F2E6D30E6}"/>
              </a:ext>
            </a:extLst>
          </p:cNvPr>
          <p:cNvSpPr txBox="1"/>
          <p:nvPr/>
        </p:nvSpPr>
        <p:spPr>
          <a:xfrm>
            <a:off x="4038548" y="2912586"/>
            <a:ext cx="157739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1200" b="1" dirty="0"/>
              <a:t>    Diametro esterno</a:t>
            </a:r>
            <a:endParaRPr lang="it-IT" sz="1200" b="1" dirty="0">
              <a:sym typeface="Wingdings" panose="05000000000000000000" pitchFamily="2" charset="2"/>
            </a:endParaRPr>
          </a:p>
          <a:p>
            <a:pPr algn="r"/>
            <a:r>
              <a:rPr lang="it-IT" sz="1200" b="1" dirty="0">
                <a:sym typeface="Wingdings" panose="05000000000000000000" pitchFamily="2" charset="2"/>
              </a:rPr>
              <a:t>    Diametro interno</a:t>
            </a:r>
            <a:endParaRPr lang="it-IT" sz="1200" b="1" dirty="0"/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12B5F384-206A-4AB4-9701-520BDC6BEC2C}"/>
              </a:ext>
            </a:extLst>
          </p:cNvPr>
          <p:cNvSpPr/>
          <p:nvPr/>
        </p:nvSpPr>
        <p:spPr>
          <a:xfrm>
            <a:off x="2881847" y="4045755"/>
            <a:ext cx="841160" cy="81753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5288B6D0-613A-4B1D-A628-A624E7B80B52}"/>
              </a:ext>
            </a:extLst>
          </p:cNvPr>
          <p:cNvSpPr/>
          <p:nvPr/>
        </p:nvSpPr>
        <p:spPr>
          <a:xfrm>
            <a:off x="2206116" y="4347742"/>
            <a:ext cx="588829" cy="48331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B40B9E4A-C210-4E6D-BB1B-8599BCC2F061}"/>
              </a:ext>
            </a:extLst>
          </p:cNvPr>
          <p:cNvSpPr/>
          <p:nvPr/>
        </p:nvSpPr>
        <p:spPr>
          <a:xfrm>
            <a:off x="7913044" y="1914153"/>
            <a:ext cx="841160" cy="816835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B5082CF0-9417-4191-BD82-71013E0A2BAF}"/>
              </a:ext>
            </a:extLst>
          </p:cNvPr>
          <p:cNvSpPr/>
          <p:nvPr/>
        </p:nvSpPr>
        <p:spPr>
          <a:xfrm>
            <a:off x="7237313" y="2093495"/>
            <a:ext cx="588829" cy="60525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15150DFF-FC0E-417F-BB6E-3AF93C936B6C}"/>
              </a:ext>
            </a:extLst>
          </p:cNvPr>
          <p:cNvSpPr/>
          <p:nvPr/>
        </p:nvSpPr>
        <p:spPr>
          <a:xfrm>
            <a:off x="7907522" y="4045754"/>
            <a:ext cx="841160" cy="80454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96490A87-A52F-4104-A883-63A42FE42962}"/>
              </a:ext>
            </a:extLst>
          </p:cNvPr>
          <p:cNvSpPr/>
          <p:nvPr/>
        </p:nvSpPr>
        <p:spPr>
          <a:xfrm>
            <a:off x="7231791" y="4383838"/>
            <a:ext cx="588829" cy="47031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5F2667F-C47A-47A0-9001-FAAE61B26D74}"/>
              </a:ext>
            </a:extLst>
          </p:cNvPr>
          <p:cNvSpPr/>
          <p:nvPr/>
        </p:nvSpPr>
        <p:spPr>
          <a:xfrm>
            <a:off x="4175866" y="2962890"/>
            <a:ext cx="144000" cy="144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E2F2ECA0-9D73-4F9E-AED2-C6ABD7DDB4D1}"/>
              </a:ext>
            </a:extLst>
          </p:cNvPr>
          <p:cNvSpPr/>
          <p:nvPr/>
        </p:nvSpPr>
        <p:spPr>
          <a:xfrm>
            <a:off x="4175866" y="3163228"/>
            <a:ext cx="144000" cy="144000"/>
          </a:xfrm>
          <a:prstGeom prst="rect">
            <a:avLst/>
          </a:prstGeom>
          <a:pattFill prst="dkDnDiag">
            <a:fgClr>
              <a:schemeClr val="tx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2EECD4D-B321-41A7-98A2-4CE0ED9B18B8}"/>
              </a:ext>
            </a:extLst>
          </p:cNvPr>
          <p:cNvSpPr txBox="1"/>
          <p:nvPr/>
        </p:nvSpPr>
        <p:spPr>
          <a:xfrm>
            <a:off x="940526" y="4879180"/>
            <a:ext cx="45814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TV: Turbine Vane – Statore Turbina      DE, DI: Diametro esterno, Diametro interno</a:t>
            </a:r>
          </a:p>
        </p:txBody>
      </p:sp>
      <p:sp>
        <p:nvSpPr>
          <p:cNvPr id="12" name="Titolo 6">
            <a:extLst>
              <a:ext uri="{FF2B5EF4-FFF2-40B4-BE49-F238E27FC236}">
                <a16:creationId xmlns:a16="http://schemas.microsoft.com/office/drawing/2014/main" id="{831BC83D-D93B-5D26-7932-118FCD2EB94A}"/>
              </a:ext>
            </a:extLst>
          </p:cNvPr>
          <p:cNvSpPr txBox="1">
            <a:spLocks/>
          </p:cNvSpPr>
          <p:nvPr/>
        </p:nvSpPr>
        <p:spPr>
          <a:xfrm>
            <a:off x="2929414" y="267569"/>
            <a:ext cx="8012112" cy="20694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400" dirty="0"/>
              <a:t>Analisi numerica -  </a:t>
            </a:r>
            <a:r>
              <a:rPr lang="it-IT" sz="2400" dirty="0" err="1"/>
              <a:t>config</a:t>
            </a:r>
            <a:r>
              <a:rPr lang="it-IT" sz="2400" dirty="0"/>
              <a:t>. allineata</a:t>
            </a:r>
          </a:p>
        </p:txBody>
      </p:sp>
      <p:sp>
        <p:nvSpPr>
          <p:cNvPr id="2" name="Segnaposto data 3">
            <a:extLst>
              <a:ext uri="{FF2B5EF4-FFF2-40B4-BE49-F238E27FC236}">
                <a16:creationId xmlns:a16="http://schemas.microsoft.com/office/drawing/2014/main" id="{7D9DE2FD-BE70-09A3-1856-FA63B1B2F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8516" y="4879180"/>
            <a:ext cx="471634" cy="162720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29/03/2023</a:t>
            </a:r>
          </a:p>
        </p:txBody>
      </p:sp>
    </p:spTree>
    <p:extLst>
      <p:ext uri="{BB962C8B-B14F-4D97-AF65-F5344CB8AC3E}">
        <p14:creationId xmlns:p14="http://schemas.microsoft.com/office/powerpoint/2010/main" val="1544607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CB852429-A5CC-4FBF-A438-3E140FA41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848440" y="3052766"/>
            <a:ext cx="3298222" cy="198045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9D2EA83-E172-48D6-8F68-A55E25F026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15406" y="3052766"/>
            <a:ext cx="3298222" cy="198045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45512E6-99C0-4EF0-A7B3-B7CAAA10B2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857186" y="892023"/>
            <a:ext cx="3298222" cy="198045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4BE4883-CAEB-41EF-89D9-71FBB41FA2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69839" y="868467"/>
            <a:ext cx="3292125" cy="1976795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0A5203-1FFF-4B30-9D5E-A8DD9D4DE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8CD73-84BE-8B4A-AD1C-513CACDA5D3C}" type="slidenum">
              <a:rPr lang="it-IT" smtClean="0"/>
              <a:pPr/>
              <a:t>18</a:t>
            </a:fld>
            <a:endParaRPr lang="it-IT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85087401-1F7D-49F0-8F64-F6560151A0A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9556" t="44728" r="21575" b="13662"/>
          <a:stretch/>
        </p:blipFill>
        <p:spPr>
          <a:xfrm>
            <a:off x="3757866" y="1298238"/>
            <a:ext cx="2117784" cy="13064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604405C-0D72-45DA-9ECC-61A96802D55D}"/>
              </a:ext>
            </a:extLst>
          </p:cNvPr>
          <p:cNvSpPr txBox="1"/>
          <p:nvPr/>
        </p:nvSpPr>
        <p:spPr>
          <a:xfrm>
            <a:off x="4019549" y="1384484"/>
            <a:ext cx="41886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DE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3C1DDCA-6624-4B44-84A5-332E00BC105D}"/>
              </a:ext>
            </a:extLst>
          </p:cNvPr>
          <p:cNvSpPr txBox="1"/>
          <p:nvPr/>
        </p:nvSpPr>
        <p:spPr>
          <a:xfrm>
            <a:off x="3936036" y="2290191"/>
            <a:ext cx="34629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DI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99677B4-4675-4A0C-8586-B251694ABF29}"/>
              </a:ext>
            </a:extLst>
          </p:cNvPr>
          <p:cNvSpPr txBox="1"/>
          <p:nvPr/>
        </p:nvSpPr>
        <p:spPr>
          <a:xfrm>
            <a:off x="4065252" y="3941350"/>
            <a:ext cx="152565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Prestazioni </a:t>
            </a:r>
            <a:r>
              <a:rPr lang="it-IT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spessa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~ </a:t>
            </a:r>
            <a:r>
              <a:rPr lang="it-IT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sottile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7F1E086-6927-A31E-2F20-775DCAAA08C4}"/>
              </a:ext>
            </a:extLst>
          </p:cNvPr>
          <p:cNvSpPr txBox="1"/>
          <p:nvPr/>
        </p:nvSpPr>
        <p:spPr>
          <a:xfrm>
            <a:off x="4038548" y="2912586"/>
            <a:ext cx="157739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1200" b="1" dirty="0"/>
              <a:t>    Diametro esterno</a:t>
            </a:r>
            <a:endParaRPr lang="it-IT" sz="1200" b="1" dirty="0">
              <a:sym typeface="Wingdings" panose="05000000000000000000" pitchFamily="2" charset="2"/>
            </a:endParaRPr>
          </a:p>
          <a:p>
            <a:pPr algn="r"/>
            <a:r>
              <a:rPr lang="it-IT" sz="1200" b="1" dirty="0">
                <a:sym typeface="Wingdings" panose="05000000000000000000" pitchFamily="2" charset="2"/>
              </a:rPr>
              <a:t>    Diametro interno</a:t>
            </a:r>
            <a:endParaRPr lang="it-IT" sz="1200" b="1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D8C10-A4E3-B7E3-1238-67ADB4B201DF}"/>
              </a:ext>
            </a:extLst>
          </p:cNvPr>
          <p:cNvSpPr/>
          <p:nvPr/>
        </p:nvSpPr>
        <p:spPr>
          <a:xfrm>
            <a:off x="4175866" y="2962890"/>
            <a:ext cx="144000" cy="144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0A961C34-7082-EF50-3190-063EB4E3E99B}"/>
              </a:ext>
            </a:extLst>
          </p:cNvPr>
          <p:cNvSpPr/>
          <p:nvPr/>
        </p:nvSpPr>
        <p:spPr>
          <a:xfrm>
            <a:off x="4175866" y="3163228"/>
            <a:ext cx="144000" cy="144000"/>
          </a:xfrm>
          <a:prstGeom prst="rect">
            <a:avLst/>
          </a:prstGeom>
          <a:pattFill prst="dkDnDiag">
            <a:fgClr>
              <a:schemeClr val="tx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1B017A5-0CBE-7D0F-2F24-719F31FA8CD5}"/>
              </a:ext>
            </a:extLst>
          </p:cNvPr>
          <p:cNvSpPr txBox="1"/>
          <p:nvPr/>
        </p:nvSpPr>
        <p:spPr>
          <a:xfrm>
            <a:off x="940526" y="4879180"/>
            <a:ext cx="45814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TV: Turbine Vane – Statore Turbina      DE, DI: Diametro esterno, Diametro interno</a:t>
            </a:r>
          </a:p>
        </p:txBody>
      </p:sp>
      <p:sp>
        <p:nvSpPr>
          <p:cNvPr id="15" name="Titolo 6">
            <a:extLst>
              <a:ext uri="{FF2B5EF4-FFF2-40B4-BE49-F238E27FC236}">
                <a16:creationId xmlns:a16="http://schemas.microsoft.com/office/drawing/2014/main" id="{F1A5AA16-E19C-4FF7-21CF-C3AF7E5AE0D1}"/>
              </a:ext>
            </a:extLst>
          </p:cNvPr>
          <p:cNvSpPr txBox="1">
            <a:spLocks/>
          </p:cNvSpPr>
          <p:nvPr/>
        </p:nvSpPr>
        <p:spPr>
          <a:xfrm>
            <a:off x="2929414" y="267569"/>
            <a:ext cx="8012112" cy="20694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400" dirty="0"/>
              <a:t>Analisi numerica -  </a:t>
            </a:r>
            <a:r>
              <a:rPr lang="it-IT" sz="2400" dirty="0" err="1"/>
              <a:t>config</a:t>
            </a:r>
            <a:r>
              <a:rPr lang="it-IT" sz="2400" dirty="0"/>
              <a:t>. disallineata</a:t>
            </a:r>
          </a:p>
        </p:txBody>
      </p:sp>
      <p:sp>
        <p:nvSpPr>
          <p:cNvPr id="2" name="Segnaposto data 3">
            <a:extLst>
              <a:ext uri="{FF2B5EF4-FFF2-40B4-BE49-F238E27FC236}">
                <a16:creationId xmlns:a16="http://schemas.microsoft.com/office/drawing/2014/main" id="{81E6C906-21BD-74CA-493F-84130EBB1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8516" y="4879180"/>
            <a:ext cx="471634" cy="162720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29/03/2023</a:t>
            </a:r>
          </a:p>
        </p:txBody>
      </p:sp>
    </p:spTree>
    <p:extLst>
      <p:ext uri="{BB962C8B-B14F-4D97-AF65-F5344CB8AC3E}">
        <p14:creationId xmlns:p14="http://schemas.microsoft.com/office/powerpoint/2010/main" val="4091555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0A5203-1FFF-4B30-9D5E-A8DD9D4DE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8CD73-84BE-8B4A-AD1C-513CACDA5D3C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5" name="Titolo 6">
            <a:extLst>
              <a:ext uri="{FF2B5EF4-FFF2-40B4-BE49-F238E27FC236}">
                <a16:creationId xmlns:a16="http://schemas.microsoft.com/office/drawing/2014/main" id="{7DB464FD-A3BB-71ED-30C7-6B9535BC05B7}"/>
              </a:ext>
            </a:extLst>
          </p:cNvPr>
          <p:cNvSpPr txBox="1">
            <a:spLocks/>
          </p:cNvSpPr>
          <p:nvPr/>
        </p:nvSpPr>
        <p:spPr>
          <a:xfrm>
            <a:off x="2929414" y="267569"/>
            <a:ext cx="8012112" cy="20694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400" dirty="0"/>
              <a:t>Analisi numerica -  </a:t>
            </a:r>
          </a:p>
          <a:p>
            <a:r>
              <a:rPr lang="it-IT" sz="2400" dirty="0"/>
              <a:t>risparmio aria SAS e performance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E99EE6-2006-FA77-5813-144C3E7680DC}"/>
              </a:ext>
            </a:extLst>
          </p:cNvPr>
          <p:cNvSpPr txBox="1"/>
          <p:nvPr/>
        </p:nvSpPr>
        <p:spPr>
          <a:xfrm>
            <a:off x="1037252" y="3364979"/>
            <a:ext cx="81067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2.5 MW equivalgono a 820 abitazioni in più rifornite di energia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0.05% di incremento di rendimento </a:t>
            </a:r>
            <a:r>
              <a:rPr lang="it-IT" dirty="0">
                <a:sym typeface="Wingdings" panose="05000000000000000000" pitchFamily="2" charset="2"/>
              </a:rPr>
              <a:t>equivalgono 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b="1" dirty="0">
                <a:sym typeface="Wingdings" panose="05000000000000000000" pitchFamily="2" charset="2"/>
              </a:rPr>
              <a:t>600’000 €</a:t>
            </a:r>
            <a:r>
              <a:rPr lang="it-IT" dirty="0">
                <a:sym typeface="Wingdings" panose="05000000000000000000" pitchFamily="2" charset="2"/>
              </a:rPr>
              <a:t> risparmiati con operazione annuale a pieno regime (365/24/7)</a:t>
            </a:r>
          </a:p>
          <a:p>
            <a:pPr lvl="1"/>
            <a:r>
              <a:rPr lang="it-IT" dirty="0">
                <a:sym typeface="Wingdings" panose="05000000000000000000" pitchFamily="2" charset="2"/>
              </a:rPr>
              <a:t> e </a:t>
            </a:r>
            <a:r>
              <a:rPr lang="it-IT" b="1" dirty="0">
                <a:sym typeface="Wingdings" panose="05000000000000000000" pitchFamily="2" charset="2"/>
              </a:rPr>
              <a:t>850 tonnellate in meno di CO</a:t>
            </a:r>
            <a:r>
              <a:rPr lang="it-IT" b="1" baseline="-25000" dirty="0">
                <a:sym typeface="Wingdings" panose="05000000000000000000" pitchFamily="2" charset="2"/>
              </a:rPr>
              <a:t>2</a:t>
            </a:r>
            <a:r>
              <a:rPr lang="it-IT" b="1" dirty="0">
                <a:sym typeface="Wingdings" panose="05000000000000000000" pitchFamily="2" charset="2"/>
              </a:rPr>
              <a:t> </a:t>
            </a:r>
            <a:r>
              <a:rPr lang="it-IT" dirty="0">
                <a:sym typeface="Wingdings" panose="05000000000000000000" pitchFamily="2" charset="2"/>
              </a:rPr>
              <a:t>rilasciate in atmosfera.</a:t>
            </a:r>
            <a:endParaRPr lang="it-IT" dirty="0"/>
          </a:p>
        </p:txBody>
      </p: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7106C2EE-B81A-3B6F-65DC-9AD1E485CF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2985300"/>
              </p:ext>
            </p:extLst>
          </p:nvPr>
        </p:nvGraphicFramePr>
        <p:xfrm>
          <a:off x="934720" y="816089"/>
          <a:ext cx="4572000" cy="2201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2">
            <a:extLst>
              <a:ext uri="{FF2B5EF4-FFF2-40B4-BE49-F238E27FC236}">
                <a16:creationId xmlns:a16="http://schemas.microsoft.com/office/drawing/2014/main" id="{F6C3E826-5AF5-8214-D658-51D04C512CCF}"/>
              </a:ext>
            </a:extLst>
          </p:cNvPr>
          <p:cNvSpPr txBox="1"/>
          <p:nvPr/>
        </p:nvSpPr>
        <p:spPr>
          <a:xfrm>
            <a:off x="2462827" y="1253231"/>
            <a:ext cx="19767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/>
              <a:t>Variazioni consumo aria</a:t>
            </a:r>
          </a:p>
        </p:txBody>
      </p:sp>
      <p:graphicFrame>
        <p:nvGraphicFramePr>
          <p:cNvPr id="10" name="Grafico 9">
            <a:extLst>
              <a:ext uri="{FF2B5EF4-FFF2-40B4-BE49-F238E27FC236}">
                <a16:creationId xmlns:a16="http://schemas.microsoft.com/office/drawing/2014/main" id="{7E9BB1CB-946A-9353-09E4-11C201D573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0046272"/>
              </p:ext>
            </p:extLst>
          </p:nvPr>
        </p:nvGraphicFramePr>
        <p:xfrm>
          <a:off x="5382895" y="1134883"/>
          <a:ext cx="1913424" cy="1866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Grafico 14">
            <a:extLst>
              <a:ext uri="{FF2B5EF4-FFF2-40B4-BE49-F238E27FC236}">
                <a16:creationId xmlns:a16="http://schemas.microsoft.com/office/drawing/2014/main" id="{6F8FF5B7-2F4C-46C4-B8D8-A14AAE6027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6064979"/>
              </p:ext>
            </p:extLst>
          </p:nvPr>
        </p:nvGraphicFramePr>
        <p:xfrm>
          <a:off x="7252567" y="1020584"/>
          <a:ext cx="1913425" cy="1866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Rettangolo 18">
            <a:extLst>
              <a:ext uri="{FF2B5EF4-FFF2-40B4-BE49-F238E27FC236}">
                <a16:creationId xmlns:a16="http://schemas.microsoft.com/office/drawing/2014/main" id="{D2C14D00-CA13-086E-FEA4-21BF66610335}"/>
              </a:ext>
            </a:extLst>
          </p:cNvPr>
          <p:cNvSpPr/>
          <p:nvPr/>
        </p:nvSpPr>
        <p:spPr>
          <a:xfrm>
            <a:off x="6435250" y="2831924"/>
            <a:ext cx="1865141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Spessa 	Sottile</a:t>
            </a: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CF707760-8DB0-1F85-1DD6-8E7D39EE334A}"/>
              </a:ext>
            </a:extLst>
          </p:cNvPr>
          <p:cNvSpPr/>
          <p:nvPr/>
        </p:nvSpPr>
        <p:spPr>
          <a:xfrm>
            <a:off x="7115855" y="2909318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E014433F-8EC6-C11E-D3A1-56079A30889B}"/>
              </a:ext>
            </a:extLst>
          </p:cNvPr>
          <p:cNvSpPr/>
          <p:nvPr/>
        </p:nvSpPr>
        <p:spPr>
          <a:xfrm>
            <a:off x="8010071" y="2920597"/>
            <a:ext cx="108000" cy="108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14D74DD-A2A0-962E-84A1-5E7009AF3765}"/>
              </a:ext>
            </a:extLst>
          </p:cNvPr>
          <p:cNvSpPr txBox="1"/>
          <p:nvPr/>
        </p:nvSpPr>
        <p:spPr>
          <a:xfrm rot="16200000">
            <a:off x="4911156" y="1785999"/>
            <a:ext cx="15351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100" dirty="0" err="1">
                <a:effectLst/>
                <a:latin typeface="Symbol" panose="05050102010706020507" pitchFamily="18" charset="2"/>
              </a:rPr>
              <a:t>D</a:t>
            </a:r>
            <a:r>
              <a:rPr lang="en-US" sz="1100" dirty="0" err="1">
                <a:effectLst/>
              </a:rPr>
              <a:t>Potenza</a:t>
            </a:r>
            <a:r>
              <a:rPr lang="en-US" sz="1100" dirty="0">
                <a:effectLst/>
              </a:rPr>
              <a:t> cc [MW]</a:t>
            </a:r>
            <a:endParaRPr lang="it-IT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4E00127-EE68-E732-5CCF-0836FFF8FFBD}"/>
              </a:ext>
            </a:extLst>
          </p:cNvPr>
          <p:cNvSpPr txBox="1"/>
          <p:nvPr/>
        </p:nvSpPr>
        <p:spPr>
          <a:xfrm rot="16200000">
            <a:off x="6566815" y="1785999"/>
            <a:ext cx="15351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100" dirty="0">
                <a:effectLst/>
                <a:latin typeface="Symbol" panose="05050102010706020507" pitchFamily="18" charset="2"/>
              </a:rPr>
              <a:t>Dh</a:t>
            </a:r>
            <a:r>
              <a:rPr lang="en-US" sz="1100" dirty="0">
                <a:effectLst/>
              </a:rPr>
              <a:t> cc [%]</a:t>
            </a:r>
            <a:endParaRPr lang="it-IT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8F3F15E1-52D1-9A6A-0601-87AC2FA97D2A}"/>
              </a:ext>
            </a:extLst>
          </p:cNvPr>
          <p:cNvSpPr txBox="1"/>
          <p:nvPr/>
        </p:nvSpPr>
        <p:spPr>
          <a:xfrm>
            <a:off x="1323937" y="2981188"/>
            <a:ext cx="239151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400" dirty="0"/>
              <a:t>Riferimento: Spessa-</a:t>
            </a:r>
            <a:r>
              <a:rPr lang="it-IT" sz="1400" dirty="0" err="1"/>
              <a:t>giocoZero</a:t>
            </a:r>
            <a:endParaRPr lang="it-IT" sz="1400" dirty="0"/>
          </a:p>
        </p:txBody>
      </p:sp>
      <p:sp>
        <p:nvSpPr>
          <p:cNvPr id="2" name="Segnaposto data 3">
            <a:extLst>
              <a:ext uri="{FF2B5EF4-FFF2-40B4-BE49-F238E27FC236}">
                <a16:creationId xmlns:a16="http://schemas.microsoft.com/office/drawing/2014/main" id="{E9E89F36-A033-D4BE-B965-80B97F9890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8516" y="4879180"/>
            <a:ext cx="471634" cy="162720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29/03/2023</a:t>
            </a:r>
          </a:p>
        </p:txBody>
      </p:sp>
    </p:spTree>
    <p:extLst>
      <p:ext uri="{BB962C8B-B14F-4D97-AF65-F5344CB8AC3E}">
        <p14:creationId xmlns:p14="http://schemas.microsoft.com/office/powerpoint/2010/main" val="1008427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06DBB944-33B5-1944-8813-F7101BA83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6ABCA20-25E5-D44F-8FCB-884D9BBF1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13737" y="4879180"/>
            <a:ext cx="506413" cy="162719"/>
          </a:xfrm>
          <a:prstGeom prst="rect">
            <a:avLst/>
          </a:prstGeom>
        </p:spPr>
        <p:txBody>
          <a:bodyPr/>
          <a:lstStyle/>
          <a:p>
            <a:fld id="{022D12FE-60E8-674B-8298-C32C630542FF}" type="datetime1">
              <a:rPr lang="it-IT" smtClean="0"/>
              <a:t>28/03/2023</a:t>
            </a:fld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DBA2ABE-23E8-DC43-86B8-A79B82DD6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0201" y="4879181"/>
            <a:ext cx="432858" cy="159544"/>
          </a:xfrm>
          <a:prstGeom prst="rect">
            <a:avLst/>
          </a:prstGeom>
        </p:spPr>
        <p:txBody>
          <a:bodyPr/>
          <a:lstStyle/>
          <a:p>
            <a:fld id="{4AA8CD73-84BE-8B4A-AD1C-513CACDA5D3C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A44ED17-726C-4B31-B40B-1C1C429E07C0}"/>
              </a:ext>
            </a:extLst>
          </p:cNvPr>
          <p:cNvSpPr txBox="1"/>
          <p:nvPr/>
        </p:nvSpPr>
        <p:spPr>
          <a:xfrm>
            <a:off x="903076" y="1590008"/>
            <a:ext cx="4571292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Introduzione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Laminette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tenuta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Campagna sperimentale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Analisi numerica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Sviluppi futuri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3E7C4B7-0B80-426C-A6CD-E9D8D27AD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97" t="-16180" b="10919"/>
          <a:stretch/>
        </p:blipFill>
        <p:spPr>
          <a:xfrm rot="5400000">
            <a:off x="4701339" y="-129336"/>
            <a:ext cx="5155530" cy="5414208"/>
          </a:xfrm>
          <a:prstGeom prst="wave">
            <a:avLst>
              <a:gd name="adj1" fmla="val 3519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807184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06DBB944-33B5-1944-8813-F7101BA83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6ABCA20-25E5-D44F-8FCB-884D9BBF1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13737" y="4879180"/>
            <a:ext cx="506413" cy="162719"/>
          </a:xfrm>
          <a:prstGeom prst="rect">
            <a:avLst/>
          </a:prstGeom>
        </p:spPr>
        <p:txBody>
          <a:bodyPr/>
          <a:lstStyle/>
          <a:p>
            <a:fld id="{022D12FE-60E8-674B-8298-C32C630542FF}" type="datetime1">
              <a:rPr lang="it-IT" smtClean="0"/>
              <a:t>28/03/2023</a:t>
            </a:fld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DBA2ABE-23E8-DC43-86B8-A79B82DD6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0201" y="4879181"/>
            <a:ext cx="432858" cy="159544"/>
          </a:xfrm>
          <a:prstGeom prst="rect">
            <a:avLst/>
          </a:prstGeom>
        </p:spPr>
        <p:txBody>
          <a:bodyPr/>
          <a:lstStyle/>
          <a:p>
            <a:fld id="{4AA8CD73-84BE-8B4A-AD1C-513CACDA5D3C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A44ED17-726C-4B31-B40B-1C1C429E07C0}"/>
              </a:ext>
            </a:extLst>
          </p:cNvPr>
          <p:cNvSpPr txBox="1"/>
          <p:nvPr/>
        </p:nvSpPr>
        <p:spPr>
          <a:xfrm>
            <a:off x="903076" y="1590008"/>
            <a:ext cx="4571292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Introduzione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Laminette</a:t>
            </a:r>
            <a:r>
              <a:rPr lang="it-IT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tenuta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Campagna sperimentale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Analisi numerica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Sviluppi futuri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3E7C4B7-0B80-426C-A6CD-E9D8D27AD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97" t="-16180" b="10919"/>
          <a:stretch/>
        </p:blipFill>
        <p:spPr>
          <a:xfrm rot="5400000">
            <a:off x="4701339" y="-129336"/>
            <a:ext cx="5155530" cy="5414208"/>
          </a:xfrm>
          <a:prstGeom prst="wave">
            <a:avLst>
              <a:gd name="adj1" fmla="val 3519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101566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CC9EF1-63F9-4631-9444-EBC5C624D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181" y="747630"/>
            <a:ext cx="3926151" cy="221268"/>
          </a:xfrm>
        </p:spPr>
        <p:txBody>
          <a:bodyPr/>
          <a:lstStyle/>
          <a:p>
            <a:r>
              <a:rPr lang="it-IT" dirty="0"/>
              <a:t>Conclusioni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4D4783-4569-4D29-AB5D-6C5DFFE384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8516" y="4879180"/>
            <a:ext cx="471634" cy="162720"/>
          </a:xfrm>
          <a:prstGeom prst="rect">
            <a:avLst/>
          </a:prstGeom>
        </p:spPr>
        <p:txBody>
          <a:bodyPr/>
          <a:lstStyle/>
          <a:p>
            <a:fld id="{C5EA973F-1C52-DD4F-A3B9-73F5AF6369E5}" type="datetime1">
              <a:rPr lang="it-IT" smtClean="0"/>
              <a:pPr/>
              <a:t>28/03/2023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0A5203-1FFF-4B30-9D5E-A8DD9D4DE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8CD73-84BE-8B4A-AD1C-513CACDA5D3C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A911B24-ADD1-4927-A601-5BE0128EF027}"/>
              </a:ext>
            </a:extLst>
          </p:cNvPr>
          <p:cNvSpPr txBox="1"/>
          <p:nvPr/>
        </p:nvSpPr>
        <p:spPr>
          <a:xfrm>
            <a:off x="718275" y="1155084"/>
            <a:ext cx="411996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Pressioni di attivazione diverse tra tenute spesse e sottili  effetto su prestazioni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Tenuta spessa funziona meglio se non soggetta ad attivazione ossia se incastrata. (</a:t>
            </a:r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spessa-</a:t>
            </a:r>
            <a:r>
              <a:rPr lang="it-IT" sz="14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giocoZero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 configurazione disallineata la tenuta spessa migliora la qualità del sigillo, quella sottile la mantiene.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Tenuta sottile sigilla meglio della spessa nel caso allineato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prestazioni simili nel disallineato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Tenuta sottile comunque sempre migliorativa in termini di prestazioni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fino a 2.5 MW  e 0.05% rendimento in ciclo combinato.</a:t>
            </a:r>
          </a:p>
        </p:txBody>
      </p:sp>
      <p:pic>
        <p:nvPicPr>
          <p:cNvPr id="13" name="Segnaposto immagine 8">
            <a:extLst>
              <a:ext uri="{FF2B5EF4-FFF2-40B4-BE49-F238E27FC236}">
                <a16:creationId xmlns:a16="http://schemas.microsoft.com/office/drawing/2014/main" id="{EFE85AD9-AF64-4E0D-ADC0-6C7F2E3A38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52" b="142"/>
          <a:stretch/>
        </p:blipFill>
        <p:spPr>
          <a:xfrm rot="5400000">
            <a:off x="4324885" y="342913"/>
            <a:ext cx="5162021" cy="4476204"/>
          </a:xfrm>
          <a:prstGeom prst="flowChartDocumen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9525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06DBB944-33B5-1944-8813-F7101BA83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6ABCA20-25E5-D44F-8FCB-884D9BBF1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13737" y="4879180"/>
            <a:ext cx="506413" cy="162719"/>
          </a:xfrm>
          <a:prstGeom prst="rect">
            <a:avLst/>
          </a:prstGeom>
        </p:spPr>
        <p:txBody>
          <a:bodyPr/>
          <a:lstStyle/>
          <a:p>
            <a:fld id="{022D12FE-60E8-674B-8298-C32C630542FF}" type="datetime1">
              <a:rPr lang="it-IT" smtClean="0"/>
              <a:t>28/03/2023</a:t>
            </a:fld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DBA2ABE-23E8-DC43-86B8-A79B82DD6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0201" y="4879181"/>
            <a:ext cx="432858" cy="159544"/>
          </a:xfrm>
          <a:prstGeom prst="rect">
            <a:avLst/>
          </a:prstGeom>
        </p:spPr>
        <p:txBody>
          <a:bodyPr/>
          <a:lstStyle/>
          <a:p>
            <a:fld id="{4AA8CD73-84BE-8B4A-AD1C-513CACDA5D3C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A44ED17-726C-4B31-B40B-1C1C429E07C0}"/>
              </a:ext>
            </a:extLst>
          </p:cNvPr>
          <p:cNvSpPr txBox="1"/>
          <p:nvPr/>
        </p:nvSpPr>
        <p:spPr>
          <a:xfrm>
            <a:off x="903076" y="1590008"/>
            <a:ext cx="4571292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Introduzione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Laminette</a:t>
            </a:r>
            <a:r>
              <a:rPr lang="it-IT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tenuta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Campagna sperimentale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Analisi numerica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Sviluppi futuri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3E7C4B7-0B80-426C-A6CD-E9D8D27AD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97" t="-16180" b="10919"/>
          <a:stretch/>
        </p:blipFill>
        <p:spPr>
          <a:xfrm rot="5400000">
            <a:off x="4701339" y="-129336"/>
            <a:ext cx="5155530" cy="5414208"/>
          </a:xfrm>
          <a:prstGeom prst="wave">
            <a:avLst>
              <a:gd name="adj1" fmla="val 3519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592954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immagine 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4BC0320-58CF-4C5E-9118-29A0CE4EDE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71" r="6714"/>
          <a:stretch/>
        </p:blipFill>
        <p:spPr>
          <a:xfrm rot="10800000">
            <a:off x="4494549" y="-1"/>
            <a:ext cx="4649449" cy="5143500"/>
          </a:xfrm>
          <a:prstGeom prst="flowChartDelay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8CC9EF1-63F9-4631-9444-EBC5C624D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181" y="747630"/>
            <a:ext cx="3926151" cy="221268"/>
          </a:xfrm>
        </p:spPr>
        <p:txBody>
          <a:bodyPr/>
          <a:lstStyle/>
          <a:p>
            <a:r>
              <a:rPr lang="it-IT" dirty="0"/>
              <a:t>Sviluppi futuri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0A5203-1FFF-4B30-9D5E-A8DD9D4DE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8CD73-84BE-8B4A-AD1C-513CACDA5D3C}" type="slidenum">
              <a:rPr lang="it-IT" smtClean="0"/>
              <a:pPr/>
              <a:t>23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8D34A25E-7C4C-4057-865B-49665638A393}"/>
                  </a:ext>
                </a:extLst>
              </p:cNvPr>
              <p:cNvSpPr txBox="1"/>
              <p:nvPr/>
            </p:nvSpPr>
            <p:spPr>
              <a:xfrm>
                <a:off x="866509" y="2016843"/>
                <a:ext cx="3823494" cy="2078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spcAft>
                    <a:spcPts val="1200"/>
                  </a:spcAft>
                  <a:buFont typeface="Wingdings" panose="05000000000000000000" pitchFamily="2" charset="2"/>
                  <a:buChar char="à"/>
                </a:pPr>
                <a:r>
                  <a:rPr lang="it-IT" sz="14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Validazione in macchina reale delle tenute più sottili per verifica integrità meccanica</a:t>
                </a:r>
              </a:p>
              <a:p>
                <a:pPr marL="171450" indent="-171450">
                  <a:spcAft>
                    <a:spcPts val="1200"/>
                  </a:spcAft>
                  <a:buFont typeface="Wingdings" panose="05000000000000000000" pitchFamily="2" charset="2"/>
                  <a:buChar char="à"/>
                </a:pPr>
                <a:r>
                  <a:rPr lang="it-IT" sz="14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Stima della dipendenza 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it-IT" sz="1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𝐽</m:t>
                        </m:r>
                      </m:e>
                      <m:sub>
                        <m:r>
                          <a:rPr lang="it-IT" sz="14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𝑒𝑞</m:t>
                        </m:r>
                      </m:sub>
                    </m:sSub>
                  </m:oMath>
                </a14:m>
                <a:r>
                  <a:rPr lang="it-IT" sz="14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dall’altezza del gradino di disallineamento</a:t>
                </a:r>
              </a:p>
              <a:p>
                <a:pPr marL="171450" indent="-171450">
                  <a:spcAft>
                    <a:spcPts val="1200"/>
                  </a:spcAft>
                  <a:buFont typeface="Wingdings" panose="05000000000000000000" pitchFamily="2" charset="2"/>
                  <a:buChar char="à"/>
                </a:pPr>
                <a:r>
                  <a:rPr lang="it-IT" sz="14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Test con tenute sottili esercite </a:t>
                </a:r>
              </a:p>
              <a:p>
                <a:pPr marL="171450" indent="-171450">
                  <a:spcAft>
                    <a:spcPts val="1200"/>
                  </a:spcAft>
                  <a:buFont typeface="Wingdings" panose="05000000000000000000" pitchFamily="2" charset="2"/>
                  <a:buChar char="à"/>
                </a:pPr>
                <a:r>
                  <a:rPr lang="it-IT" sz="14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Analisi numerica anche relativa alle tenute usurate</a:t>
                </a: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8D34A25E-7C4C-4057-865B-49665638A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09" y="2016843"/>
                <a:ext cx="3823494" cy="2078711"/>
              </a:xfrm>
              <a:prstGeom prst="rect">
                <a:avLst/>
              </a:prstGeom>
              <a:blipFill>
                <a:blip r:embed="rId4"/>
                <a:stretch>
                  <a:fillRect l="-159" t="-587" b="-205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6752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1BE7193-BFE6-43B1-A42E-3F4D65284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0A5203-1FFF-4B30-9D5E-A8DD9D4DE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8CD73-84BE-8B4A-AD1C-513CACDA5D3C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2CEE396E-CB27-4F2D-8562-729AC7479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6" y="2636607"/>
            <a:ext cx="7372286" cy="443608"/>
          </a:xfrm>
        </p:spPr>
        <p:txBody>
          <a:bodyPr/>
          <a:lstStyle/>
          <a:p>
            <a:pPr algn="ctr"/>
            <a:r>
              <a:rPr lang="it-IT" sz="4000" dirty="0">
                <a:solidFill>
                  <a:schemeClr val="tx1"/>
                </a:solidFill>
              </a:rPr>
              <a:t>tubinosimone@yahoo.it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96EEE30-82D0-4DAF-82A9-5CAEE617A7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27" y="1099314"/>
            <a:ext cx="3168000" cy="865237"/>
          </a:xfrm>
          <a:prstGeom prst="rect">
            <a:avLst/>
          </a:prstGeom>
          <a:noFill/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E62F53E-7D4C-4287-9209-A99D75A6EB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3873" y="1099319"/>
            <a:ext cx="3528000" cy="893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7084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06DBB944-33B5-1944-8813-F7101BA83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6ABCA20-25E5-D44F-8FCB-884D9BBF1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13737" y="4879180"/>
            <a:ext cx="506413" cy="162719"/>
          </a:xfrm>
          <a:prstGeom prst="rect">
            <a:avLst/>
          </a:prstGeom>
        </p:spPr>
        <p:txBody>
          <a:bodyPr/>
          <a:lstStyle/>
          <a:p>
            <a:fld id="{022D12FE-60E8-674B-8298-C32C630542FF}" type="datetime1">
              <a:rPr lang="it-IT" smtClean="0"/>
              <a:t>28/03/2023</a:t>
            </a:fld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DBA2ABE-23E8-DC43-86B8-A79B82DD6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0201" y="4879181"/>
            <a:ext cx="432858" cy="159544"/>
          </a:xfrm>
          <a:prstGeom prst="rect">
            <a:avLst/>
          </a:prstGeom>
        </p:spPr>
        <p:txBody>
          <a:bodyPr/>
          <a:lstStyle/>
          <a:p>
            <a:fld id="{4AA8CD73-84BE-8B4A-AD1C-513CACDA5D3C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A44ED17-726C-4B31-B40B-1C1C429E07C0}"/>
              </a:ext>
            </a:extLst>
          </p:cNvPr>
          <p:cNvSpPr txBox="1"/>
          <p:nvPr/>
        </p:nvSpPr>
        <p:spPr>
          <a:xfrm>
            <a:off x="903076" y="1590008"/>
            <a:ext cx="4571292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Introduzione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Laminette</a:t>
            </a:r>
            <a:r>
              <a:rPr lang="it-IT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tenuta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Campagna sperimentale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Analisi numerica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Sviluppi futuri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3E7C4B7-0B80-426C-A6CD-E9D8D27AD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97" t="-16180" b="10919"/>
          <a:stretch/>
        </p:blipFill>
        <p:spPr>
          <a:xfrm rot="5400000">
            <a:off x="4701339" y="-129336"/>
            <a:ext cx="5155530" cy="5414208"/>
          </a:xfrm>
          <a:prstGeom prst="wave">
            <a:avLst>
              <a:gd name="adj1" fmla="val 3519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1929531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06DBB944-33B5-1944-8813-F7101BA83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414" y="267569"/>
            <a:ext cx="8012112" cy="226629"/>
          </a:xfrm>
        </p:spPr>
        <p:txBody>
          <a:bodyPr/>
          <a:lstStyle/>
          <a:p>
            <a:r>
              <a:rPr lang="it-IT" sz="2400" dirty="0"/>
              <a:t>Introduzione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DBA2ABE-23E8-DC43-86B8-A79B82DD6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0201" y="4879181"/>
            <a:ext cx="432858" cy="159544"/>
          </a:xfrm>
          <a:prstGeom prst="rect">
            <a:avLst/>
          </a:prstGeom>
        </p:spPr>
        <p:txBody>
          <a:bodyPr/>
          <a:lstStyle/>
          <a:p>
            <a:fld id="{4AA8CD73-84BE-8B4A-AD1C-513CACDA5D3C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9555826-7BA5-4EAB-9721-C83BE490F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968" y="3175593"/>
            <a:ext cx="5050032" cy="1960357"/>
          </a:xfrm>
          <a:prstGeom prst="rect">
            <a:avLst/>
          </a:prstGeom>
        </p:spPr>
      </p:pic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409B7E31-8685-9FD4-8727-844D8437064D}"/>
              </a:ext>
            </a:extLst>
          </p:cNvPr>
          <p:cNvSpPr/>
          <p:nvPr/>
        </p:nvSpPr>
        <p:spPr>
          <a:xfrm>
            <a:off x="4630664" y="743317"/>
            <a:ext cx="4400907" cy="2183157"/>
          </a:xfrm>
          <a:prstGeom prst="round2Diag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it-IT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Obiettivi della Tesi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it-IT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Analisi sperimentale </a:t>
            </a:r>
            <a:r>
              <a:rPr lang="it-IT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laminette</a:t>
            </a:r>
            <a:r>
              <a:rPr lang="it-IT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tenuta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it-IT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Definizione curve caratteristiche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it-IT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Valutazione numerica miglioramenti prestazionali con adozione di tenute migliorate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it-IT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Valutazione incremento potenza e rendimento dell’impianto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B726FFE-D4B6-FC65-435A-F84552584A5F}"/>
              </a:ext>
            </a:extLst>
          </p:cNvPr>
          <p:cNvSpPr/>
          <p:nvPr/>
        </p:nvSpPr>
        <p:spPr>
          <a:xfrm>
            <a:off x="166426" y="771501"/>
            <a:ext cx="4346912" cy="2183157"/>
          </a:xfrm>
          <a:prstGeom prst="round2Diag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anno di collaborazione (6 mesi full-time) con team Sistema Aria Secondaria (SAS) di Ansaldo Energia.</a:t>
            </a:r>
          </a:p>
          <a:p>
            <a:endParaRPr lang="it-IT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it-IT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Scopi SAS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Raffreddamento pale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Sigillo cavità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Riduzione trafilamenti parassiti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738A643-0BB0-54B2-1BAB-F478EC3D9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14" y="3277036"/>
            <a:ext cx="3558181" cy="175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gnaposto data 3">
            <a:extLst>
              <a:ext uri="{FF2B5EF4-FFF2-40B4-BE49-F238E27FC236}">
                <a16:creationId xmlns:a16="http://schemas.microsoft.com/office/drawing/2014/main" id="{D12A9787-561D-421F-A468-820741E3F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8516" y="4879180"/>
            <a:ext cx="471634" cy="162720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29/03/2023</a:t>
            </a:r>
          </a:p>
        </p:txBody>
      </p:sp>
    </p:spTree>
    <p:extLst>
      <p:ext uri="{BB962C8B-B14F-4D97-AF65-F5344CB8AC3E}">
        <p14:creationId xmlns:p14="http://schemas.microsoft.com/office/powerpoint/2010/main" val="20293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06DBB944-33B5-1944-8813-F7101BA83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6ABCA20-25E5-D44F-8FCB-884D9BBF1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13737" y="4879180"/>
            <a:ext cx="506413" cy="162719"/>
          </a:xfrm>
          <a:prstGeom prst="rect">
            <a:avLst/>
          </a:prstGeom>
        </p:spPr>
        <p:txBody>
          <a:bodyPr/>
          <a:lstStyle/>
          <a:p>
            <a:fld id="{022D12FE-60E8-674B-8298-C32C630542FF}" type="datetime1">
              <a:rPr lang="it-IT" smtClean="0"/>
              <a:t>28/03/2023</a:t>
            </a:fld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DBA2ABE-23E8-DC43-86B8-A79B82DD6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0201" y="4879181"/>
            <a:ext cx="432858" cy="159544"/>
          </a:xfrm>
          <a:prstGeom prst="rect">
            <a:avLst/>
          </a:prstGeom>
        </p:spPr>
        <p:txBody>
          <a:bodyPr/>
          <a:lstStyle/>
          <a:p>
            <a:fld id="{4AA8CD73-84BE-8B4A-AD1C-513CACDA5D3C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A44ED17-726C-4B31-B40B-1C1C429E07C0}"/>
              </a:ext>
            </a:extLst>
          </p:cNvPr>
          <p:cNvSpPr txBox="1"/>
          <p:nvPr/>
        </p:nvSpPr>
        <p:spPr>
          <a:xfrm>
            <a:off x="903076" y="1590008"/>
            <a:ext cx="4571292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Introduzione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Laminette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tenuta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Campagna sperimentale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Analisi numerica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Sviluppi futuri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3E7C4B7-0B80-426C-A6CD-E9D8D27AD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97" t="-16180" b="10919"/>
          <a:stretch/>
        </p:blipFill>
        <p:spPr>
          <a:xfrm rot="5400000">
            <a:off x="4701339" y="-129336"/>
            <a:ext cx="5155530" cy="5414208"/>
          </a:xfrm>
          <a:prstGeom prst="wave">
            <a:avLst>
              <a:gd name="adj1" fmla="val 3519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167851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2FADCF8-B3C9-4FBF-A54C-9135FE26D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17" y="1389059"/>
            <a:ext cx="3319504" cy="216848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15D29F-BFC7-4C9C-91D9-DE422E02D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8CD73-84BE-8B4A-AD1C-513CACDA5D3C}" type="slidenum">
              <a:rPr lang="it-IT" smtClean="0"/>
              <a:pPr/>
              <a:t>6</a:t>
            </a:fld>
            <a:endParaRPr lang="it-IT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0FFB2396-05EA-47E5-9DA3-D856BE972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328" y="1576688"/>
            <a:ext cx="3320195" cy="2013455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A008CC2-A9AF-44B9-A129-1642180A642A}"/>
              </a:ext>
            </a:extLst>
          </p:cNvPr>
          <p:cNvSpPr txBox="1"/>
          <p:nvPr/>
        </p:nvSpPr>
        <p:spPr>
          <a:xfrm>
            <a:off x="806987" y="870903"/>
            <a:ext cx="682465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Posizionate per </a:t>
            </a:r>
            <a:r>
              <a:rPr lang="it-IT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sigillare il gap tra due piattaforme statoriche adiacenti </a:t>
            </a:r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di turbina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A22AF4C3-30A9-4DF8-854D-F4F2376DEF7E}"/>
                  </a:ext>
                </a:extLst>
              </p:cNvPr>
              <p:cNvSpPr txBox="1"/>
              <p:nvPr/>
            </p:nvSpPr>
            <p:spPr>
              <a:xfrm>
                <a:off x="690881" y="3851435"/>
                <a:ext cx="3804540" cy="973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Il gap equivalente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it-IT" sz="1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it-IT" sz="1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𝒆𝒒</m:t>
                        </m:r>
                      </m:sub>
                    </m:sSub>
                  </m:oMath>
                </a14:m>
                <a:r>
                  <a:rPr lang="it-I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si può definire come il gap reale (</a:t>
                </a:r>
                <a:r>
                  <a:rPr lang="it-IT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microgeometria</a:t>
                </a:r>
                <a:r>
                  <a:rPr lang="it-I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non misurabile) moltiplicato per un coefficiente di efflusso</a:t>
                </a:r>
              </a:p>
              <a:p>
                <a:pPr algn="ctr"/>
                <a:r>
                  <a:rPr lang="it-IT" sz="14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 Necessaria caratterizzazione sperimentale</a:t>
                </a:r>
                <a:endParaRPr lang="it-IT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A22AF4C3-30A9-4DF8-854D-F4F2376DE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81" y="3851435"/>
                <a:ext cx="3804540" cy="973472"/>
              </a:xfrm>
              <a:prstGeom prst="rect">
                <a:avLst/>
              </a:prstGeom>
              <a:blipFill>
                <a:blip r:embed="rId5"/>
                <a:stretch>
                  <a:fillRect t="-1258" b="-56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1505F362-5689-4945-8CE5-73093591A258}"/>
                  </a:ext>
                </a:extLst>
              </p:cNvPr>
              <p:cNvSpPr txBox="1"/>
              <p:nvPr/>
            </p:nvSpPr>
            <p:spPr>
              <a:xfrm>
                <a:off x="4782401" y="3803459"/>
                <a:ext cx="4306138" cy="973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it-IT" sz="1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</m:e>
                      <m:sub>
                        <m:r>
                          <a:rPr lang="it-IT" sz="14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𝒆𝒒</m:t>
                        </m:r>
                      </m:sub>
                    </m:sSub>
                  </m:oMath>
                </a14:m>
                <a:r>
                  <a:rPr lang="it-IT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esprime la qualità della tenuta e dipende da: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Geometria di alloggiamento e tenuta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Rugosità di alloggiamento e tenuta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Flessibilità e deformabilità della tenuta</a:t>
                </a:r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1505F362-5689-4945-8CE5-73093591A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401" y="3803459"/>
                <a:ext cx="4306138" cy="973472"/>
              </a:xfrm>
              <a:prstGeom prst="rect">
                <a:avLst/>
              </a:prstGeom>
              <a:blipFill>
                <a:blip r:embed="rId6"/>
                <a:stretch>
                  <a:fillRect l="-283" t="-1250" b="-56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tangolo 2">
            <a:extLst>
              <a:ext uri="{FF2B5EF4-FFF2-40B4-BE49-F238E27FC236}">
                <a16:creationId xmlns:a16="http://schemas.microsoft.com/office/drawing/2014/main" id="{762056D7-5256-4172-842E-394DCED9296C}"/>
              </a:ext>
            </a:extLst>
          </p:cNvPr>
          <p:cNvSpPr/>
          <p:nvPr/>
        </p:nvSpPr>
        <p:spPr>
          <a:xfrm>
            <a:off x="5418798" y="1956457"/>
            <a:ext cx="577412" cy="113288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A2C7D0F7-677F-4C30-99F3-4B3AA2E0D376}"/>
              </a:ext>
            </a:extLst>
          </p:cNvPr>
          <p:cNvSpPr/>
          <p:nvPr/>
        </p:nvSpPr>
        <p:spPr>
          <a:xfrm>
            <a:off x="5924384" y="2781936"/>
            <a:ext cx="885118" cy="30740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254FCDFC-B195-47BF-8C5D-6925673B114B}"/>
              </a:ext>
            </a:extLst>
          </p:cNvPr>
          <p:cNvSpPr/>
          <p:nvPr/>
        </p:nvSpPr>
        <p:spPr>
          <a:xfrm>
            <a:off x="6918818" y="1966285"/>
            <a:ext cx="871719" cy="29766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FFD3608A-11F5-4D48-ABE6-4A59DD7B58B6}"/>
              </a:ext>
            </a:extLst>
          </p:cNvPr>
          <p:cNvSpPr/>
          <p:nvPr/>
        </p:nvSpPr>
        <p:spPr>
          <a:xfrm>
            <a:off x="7727260" y="1963421"/>
            <a:ext cx="577411" cy="112592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59DE5889-8124-4E53-A1F0-439F22E0897F}"/>
              </a:ext>
            </a:extLst>
          </p:cNvPr>
          <p:cNvSpPr/>
          <p:nvPr/>
        </p:nvSpPr>
        <p:spPr>
          <a:xfrm>
            <a:off x="6127007" y="2418425"/>
            <a:ext cx="1462635" cy="35741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3D9B7C35-C34D-4CF1-B281-7FB53A6699D2}"/>
              </a:ext>
            </a:extLst>
          </p:cNvPr>
          <p:cNvSpPr/>
          <p:nvPr/>
        </p:nvSpPr>
        <p:spPr>
          <a:xfrm>
            <a:off x="6918818" y="2788046"/>
            <a:ext cx="871719" cy="29766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8B927B2E-23E2-4899-A288-9ED13DB2122F}"/>
              </a:ext>
            </a:extLst>
          </p:cNvPr>
          <p:cNvSpPr/>
          <p:nvPr/>
        </p:nvSpPr>
        <p:spPr>
          <a:xfrm>
            <a:off x="5937783" y="1956453"/>
            <a:ext cx="871719" cy="31493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Arco 6">
            <a:extLst>
              <a:ext uri="{FF2B5EF4-FFF2-40B4-BE49-F238E27FC236}">
                <a16:creationId xmlns:a16="http://schemas.microsoft.com/office/drawing/2014/main" id="{47B054F5-CB9D-41BC-9113-C47018C6D197}"/>
              </a:ext>
            </a:extLst>
          </p:cNvPr>
          <p:cNvSpPr/>
          <p:nvPr/>
        </p:nvSpPr>
        <p:spPr>
          <a:xfrm rot="10800000">
            <a:off x="1781285" y="1670109"/>
            <a:ext cx="1475761" cy="162505"/>
          </a:xfrm>
          <a:prstGeom prst="arc">
            <a:avLst>
              <a:gd name="adj1" fmla="val 11700729"/>
              <a:gd name="adj2" fmla="val 0"/>
            </a:avLst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Arco 27">
            <a:extLst>
              <a:ext uri="{FF2B5EF4-FFF2-40B4-BE49-F238E27FC236}">
                <a16:creationId xmlns:a16="http://schemas.microsoft.com/office/drawing/2014/main" id="{0290D217-57FE-462F-94E6-80ACC929BE1B}"/>
              </a:ext>
            </a:extLst>
          </p:cNvPr>
          <p:cNvSpPr/>
          <p:nvPr/>
        </p:nvSpPr>
        <p:spPr>
          <a:xfrm rot="10800000">
            <a:off x="1781285" y="1722032"/>
            <a:ext cx="1475761" cy="162505"/>
          </a:xfrm>
          <a:prstGeom prst="arc">
            <a:avLst>
              <a:gd name="adj1" fmla="val 11700729"/>
              <a:gd name="adj2" fmla="val 0"/>
            </a:avLst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Arco 34">
            <a:extLst>
              <a:ext uri="{FF2B5EF4-FFF2-40B4-BE49-F238E27FC236}">
                <a16:creationId xmlns:a16="http://schemas.microsoft.com/office/drawing/2014/main" id="{C51A3254-D852-4B94-A165-202072C3C356}"/>
              </a:ext>
            </a:extLst>
          </p:cNvPr>
          <p:cNvSpPr/>
          <p:nvPr/>
        </p:nvSpPr>
        <p:spPr>
          <a:xfrm rot="10800000">
            <a:off x="1781285" y="1696250"/>
            <a:ext cx="1475761" cy="162505"/>
          </a:xfrm>
          <a:prstGeom prst="arc">
            <a:avLst>
              <a:gd name="adj1" fmla="val 11700729"/>
              <a:gd name="adj2" fmla="val 0"/>
            </a:avLst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D6759BB-E3A6-2732-1C88-C44023D98FD5}"/>
              </a:ext>
            </a:extLst>
          </p:cNvPr>
          <p:cNvSpPr/>
          <p:nvPr/>
        </p:nvSpPr>
        <p:spPr>
          <a:xfrm>
            <a:off x="4907704" y="1490642"/>
            <a:ext cx="1091040" cy="372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rgbClr val="00B050"/>
                </a:solidFill>
              </a:rPr>
              <a:t>Alloggiamento</a:t>
            </a: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E89C7FB4-5E12-4FCE-B0A3-8EF69CCEC7BF}"/>
              </a:ext>
            </a:extLst>
          </p:cNvPr>
          <p:cNvSpPr>
            <a:spLocks noChangeAspect="1"/>
          </p:cNvSpPr>
          <p:nvPr/>
        </p:nvSpPr>
        <p:spPr>
          <a:xfrm>
            <a:off x="4934117" y="1394060"/>
            <a:ext cx="3752748" cy="225084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 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7148F70-73BB-C119-8751-02FCA9737322}"/>
              </a:ext>
            </a:extLst>
          </p:cNvPr>
          <p:cNvSpPr/>
          <p:nvPr/>
        </p:nvSpPr>
        <p:spPr>
          <a:xfrm>
            <a:off x="4993983" y="3212954"/>
            <a:ext cx="1091040" cy="372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err="1">
                <a:solidFill>
                  <a:srgbClr val="00B0F0"/>
                </a:solidFill>
              </a:rPr>
              <a:t>Laminetta</a:t>
            </a:r>
            <a:r>
              <a:rPr lang="it-IT" sz="1200" dirty="0">
                <a:solidFill>
                  <a:srgbClr val="00B0F0"/>
                </a:solidFill>
              </a:rPr>
              <a:t> di tenuta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7F2C67B-CD3F-BDE9-BE5E-079624C6347A}"/>
              </a:ext>
            </a:extLst>
          </p:cNvPr>
          <p:cNvSpPr/>
          <p:nvPr/>
        </p:nvSpPr>
        <p:spPr>
          <a:xfrm>
            <a:off x="6214546" y="3200739"/>
            <a:ext cx="1441848" cy="372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i="1" dirty="0">
                <a:solidFill>
                  <a:sysClr val="windowText" lastClr="000000"/>
                </a:solidFill>
              </a:rPr>
              <a:t>Bassa pressione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C17AF32B-22A4-AC49-6776-156E610C56AC}"/>
              </a:ext>
            </a:extLst>
          </p:cNvPr>
          <p:cNvSpPr/>
          <p:nvPr/>
        </p:nvSpPr>
        <p:spPr>
          <a:xfrm>
            <a:off x="6285412" y="1590941"/>
            <a:ext cx="1091040" cy="297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i="1" dirty="0">
                <a:solidFill>
                  <a:sysClr val="windowText" lastClr="000000"/>
                </a:solidFill>
              </a:rPr>
              <a:t>Alta pressione</a:t>
            </a:r>
          </a:p>
        </p:txBody>
      </p:sp>
      <p:sp>
        <p:nvSpPr>
          <p:cNvPr id="15" name="Arco 14">
            <a:extLst>
              <a:ext uri="{FF2B5EF4-FFF2-40B4-BE49-F238E27FC236}">
                <a16:creationId xmlns:a16="http://schemas.microsoft.com/office/drawing/2014/main" id="{5C111C6C-FC40-5FA9-81F5-E26DF772F7B9}"/>
              </a:ext>
            </a:extLst>
          </p:cNvPr>
          <p:cNvSpPr/>
          <p:nvPr/>
        </p:nvSpPr>
        <p:spPr>
          <a:xfrm rot="20960550">
            <a:off x="1732650" y="3012475"/>
            <a:ext cx="1475761" cy="304503"/>
          </a:xfrm>
          <a:prstGeom prst="arc">
            <a:avLst>
              <a:gd name="adj1" fmla="val 11027624"/>
              <a:gd name="adj2" fmla="val 21272040"/>
            </a:avLst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Arco 18">
            <a:extLst>
              <a:ext uri="{FF2B5EF4-FFF2-40B4-BE49-F238E27FC236}">
                <a16:creationId xmlns:a16="http://schemas.microsoft.com/office/drawing/2014/main" id="{8CD60937-5D7D-D3CB-FE7F-754D8F795565}"/>
              </a:ext>
            </a:extLst>
          </p:cNvPr>
          <p:cNvSpPr/>
          <p:nvPr/>
        </p:nvSpPr>
        <p:spPr>
          <a:xfrm rot="20960550">
            <a:off x="1732651" y="3044863"/>
            <a:ext cx="1475761" cy="304503"/>
          </a:xfrm>
          <a:prstGeom prst="arc">
            <a:avLst>
              <a:gd name="adj1" fmla="val 11156158"/>
              <a:gd name="adj2" fmla="val 21272040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Arco 21">
            <a:extLst>
              <a:ext uri="{FF2B5EF4-FFF2-40B4-BE49-F238E27FC236}">
                <a16:creationId xmlns:a16="http://schemas.microsoft.com/office/drawing/2014/main" id="{6EE9EBF0-50BF-220E-8729-5A3D1C366907}"/>
              </a:ext>
            </a:extLst>
          </p:cNvPr>
          <p:cNvSpPr/>
          <p:nvPr/>
        </p:nvSpPr>
        <p:spPr>
          <a:xfrm rot="20960550">
            <a:off x="1759063" y="3065073"/>
            <a:ext cx="1475761" cy="304503"/>
          </a:xfrm>
          <a:prstGeom prst="arc">
            <a:avLst>
              <a:gd name="adj1" fmla="val 11142838"/>
              <a:gd name="adj2" fmla="val 21272040"/>
            </a:avLst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itolo 6">
            <a:extLst>
              <a:ext uri="{FF2B5EF4-FFF2-40B4-BE49-F238E27FC236}">
                <a16:creationId xmlns:a16="http://schemas.microsoft.com/office/drawing/2014/main" id="{712682F0-BE90-1038-F7C4-EC04FECD10BF}"/>
              </a:ext>
            </a:extLst>
          </p:cNvPr>
          <p:cNvSpPr txBox="1">
            <a:spLocks/>
          </p:cNvSpPr>
          <p:nvPr/>
        </p:nvSpPr>
        <p:spPr>
          <a:xfrm>
            <a:off x="2929414" y="267569"/>
            <a:ext cx="8012112" cy="22662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400" dirty="0" err="1"/>
              <a:t>Laminette</a:t>
            </a:r>
            <a:r>
              <a:rPr lang="it-IT" sz="2400" dirty="0"/>
              <a:t> di tenuta</a:t>
            </a:r>
          </a:p>
        </p:txBody>
      </p:sp>
      <p:sp>
        <p:nvSpPr>
          <p:cNvPr id="2" name="Segnaposto data 3">
            <a:extLst>
              <a:ext uri="{FF2B5EF4-FFF2-40B4-BE49-F238E27FC236}">
                <a16:creationId xmlns:a16="http://schemas.microsoft.com/office/drawing/2014/main" id="{F7C07769-EA71-912F-DAF4-9177DB67C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8516" y="4879180"/>
            <a:ext cx="471634" cy="162720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29/03/2023</a:t>
            </a:r>
          </a:p>
        </p:txBody>
      </p:sp>
    </p:spTree>
    <p:extLst>
      <p:ext uri="{BB962C8B-B14F-4D97-AF65-F5344CB8AC3E}">
        <p14:creationId xmlns:p14="http://schemas.microsoft.com/office/powerpoint/2010/main" val="60712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4" grpId="0"/>
      <p:bldP spid="3" grpId="0" animBg="1"/>
      <p:bldP spid="20" grpId="0" animBg="1"/>
      <p:bldP spid="26" grpId="0" animBg="1"/>
      <p:bldP spid="29" grpId="0" animBg="1"/>
      <p:bldP spid="30" grpId="0" animBg="1"/>
      <p:bldP spid="33" grpId="0" animBg="1"/>
      <p:bldP spid="34" grpId="0" animBg="1"/>
      <p:bldP spid="7" grpId="0" animBg="1"/>
      <p:bldP spid="28" grpId="0" animBg="1"/>
      <p:bldP spid="35" grpId="0" animBg="1"/>
      <p:bldP spid="15" grpId="0" animBg="1"/>
      <p:bldP spid="19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06DBB944-33B5-1944-8813-F7101BA83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6ABCA20-25E5-D44F-8FCB-884D9BBF1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13737" y="4879180"/>
            <a:ext cx="506413" cy="162719"/>
          </a:xfrm>
          <a:prstGeom prst="rect">
            <a:avLst/>
          </a:prstGeom>
        </p:spPr>
        <p:txBody>
          <a:bodyPr/>
          <a:lstStyle/>
          <a:p>
            <a:fld id="{022D12FE-60E8-674B-8298-C32C630542FF}" type="datetime1">
              <a:rPr lang="it-IT" smtClean="0"/>
              <a:t>28/03/2023</a:t>
            </a:fld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DBA2ABE-23E8-DC43-86B8-A79B82DD6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0201" y="4879181"/>
            <a:ext cx="432858" cy="159544"/>
          </a:xfrm>
          <a:prstGeom prst="rect">
            <a:avLst/>
          </a:prstGeom>
        </p:spPr>
        <p:txBody>
          <a:bodyPr/>
          <a:lstStyle/>
          <a:p>
            <a:fld id="{4AA8CD73-84BE-8B4A-AD1C-513CACDA5D3C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A44ED17-726C-4B31-B40B-1C1C429E07C0}"/>
              </a:ext>
            </a:extLst>
          </p:cNvPr>
          <p:cNvSpPr txBox="1"/>
          <p:nvPr/>
        </p:nvSpPr>
        <p:spPr>
          <a:xfrm>
            <a:off x="903076" y="1590008"/>
            <a:ext cx="4571292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Introduzione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Laminette</a:t>
            </a:r>
            <a:r>
              <a:rPr lang="it-IT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tenuta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Campagna sperimentale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Analisi numerica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Sviluppi futuri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3E7C4B7-0B80-426C-A6CD-E9D8D27AD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97" t="-16180" b="10919"/>
          <a:stretch/>
        </p:blipFill>
        <p:spPr>
          <a:xfrm rot="5400000">
            <a:off x="4701339" y="-129336"/>
            <a:ext cx="5155530" cy="5414208"/>
          </a:xfrm>
          <a:prstGeom prst="wave">
            <a:avLst>
              <a:gd name="adj1" fmla="val 3519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96025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83ADE01-DA40-4E26-BBF3-4DB78CC1C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81" y="1242208"/>
            <a:ext cx="3027347" cy="1618079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E96562-E43A-4AFA-A726-B650EE4F5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8CD73-84BE-8B4A-AD1C-513CACDA5D3C}" type="slidenum">
              <a:rPr lang="it-IT" smtClean="0"/>
              <a:pPr/>
              <a:t>8</a:t>
            </a:fld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6B49A9B2-DDC3-45CE-AB6B-8F18EE22FD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5" r="-1958"/>
          <a:stretch/>
        </p:blipFill>
        <p:spPr bwMode="auto">
          <a:xfrm>
            <a:off x="834772" y="3213095"/>
            <a:ext cx="3141829" cy="15805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F5C2939-7B23-40EA-92D7-34877ABAC0F7}"/>
              </a:ext>
            </a:extLst>
          </p:cNvPr>
          <p:cNvSpPr txBox="1"/>
          <p:nvPr/>
        </p:nvSpPr>
        <p:spPr>
          <a:xfrm>
            <a:off x="877447" y="991475"/>
            <a:ext cx="2629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Aloggiamento</a:t>
            </a:r>
            <a:r>
              <a:rPr lang="it-IT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allineato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522C79A-B798-49C3-979C-C59E74416212}"/>
              </a:ext>
            </a:extLst>
          </p:cNvPr>
          <p:cNvSpPr txBox="1"/>
          <p:nvPr/>
        </p:nvSpPr>
        <p:spPr>
          <a:xfrm>
            <a:off x="877446" y="2905318"/>
            <a:ext cx="2629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Alloggiamento disallineato</a:t>
            </a: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998EC207-24D8-41E9-8D04-6D80BF44A837}"/>
              </a:ext>
            </a:extLst>
          </p:cNvPr>
          <p:cNvSpPr/>
          <p:nvPr/>
        </p:nvSpPr>
        <p:spPr>
          <a:xfrm>
            <a:off x="4184676" y="1019051"/>
            <a:ext cx="43633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Tenute testate hanno dimensione prevalentemente longitudinale, stessa lunghezza e stessa larghezza.</a:t>
            </a:r>
            <a:endParaRPr lang="it-IT" sz="1400" i="1" dirty="0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8221ED8E-1E71-4E06-9EE8-A867E5C1C569}"/>
              </a:ext>
            </a:extLst>
          </p:cNvPr>
          <p:cNvSpPr/>
          <p:nvPr/>
        </p:nvSpPr>
        <p:spPr>
          <a:xfrm>
            <a:off x="5594740" y="2321749"/>
            <a:ext cx="9202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Spessa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3349E84A-41B6-4760-A25F-099DC0CC5B0A}"/>
              </a:ext>
            </a:extLst>
          </p:cNvPr>
          <p:cNvSpPr/>
          <p:nvPr/>
        </p:nvSpPr>
        <p:spPr>
          <a:xfrm>
            <a:off x="7933364" y="2332759"/>
            <a:ext cx="9901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Sottile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02379065-EB91-42CF-B26D-0488752EE218}"/>
              </a:ext>
            </a:extLst>
          </p:cNvPr>
          <p:cNvSpPr/>
          <p:nvPr/>
        </p:nvSpPr>
        <p:spPr>
          <a:xfrm>
            <a:off x="6728075" y="2372985"/>
            <a:ext cx="990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Spessa-</a:t>
            </a:r>
            <a:r>
              <a:rPr lang="it-IT" sz="14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giocoZero</a:t>
            </a:r>
            <a:endParaRPr lang="it-IT" sz="1400" i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40D5BD2E-DC89-4593-9143-C6876CE6AB24}"/>
              </a:ext>
            </a:extLst>
          </p:cNvPr>
          <p:cNvSpPr txBox="1"/>
          <p:nvPr/>
        </p:nvSpPr>
        <p:spPr>
          <a:xfrm>
            <a:off x="3878256" y="1753528"/>
            <a:ext cx="1683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Diverso spessore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in sezione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trasv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58DDD935-7E2A-462D-BC91-557CEFBA9FC7}"/>
              </a:ext>
            </a:extLst>
          </p:cNvPr>
          <p:cNvSpPr/>
          <p:nvPr/>
        </p:nvSpPr>
        <p:spPr>
          <a:xfrm>
            <a:off x="5671357" y="1841502"/>
            <a:ext cx="767000" cy="28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C6E8F327-1E21-4A04-BBB5-42261C2D620D}"/>
              </a:ext>
            </a:extLst>
          </p:cNvPr>
          <p:cNvSpPr/>
          <p:nvPr/>
        </p:nvSpPr>
        <p:spPr>
          <a:xfrm>
            <a:off x="6841025" y="1795628"/>
            <a:ext cx="767000" cy="324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6F73F635-F84A-4601-A61E-A8BA03479C1F}"/>
              </a:ext>
            </a:extLst>
          </p:cNvPr>
          <p:cNvSpPr/>
          <p:nvPr/>
        </p:nvSpPr>
        <p:spPr>
          <a:xfrm>
            <a:off x="8010693" y="2015138"/>
            <a:ext cx="767000" cy="1143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37C69B4-9423-134C-45AD-BEADC8F615F1}"/>
              </a:ext>
            </a:extLst>
          </p:cNvPr>
          <p:cNvSpPr/>
          <p:nvPr/>
        </p:nvSpPr>
        <p:spPr>
          <a:xfrm>
            <a:off x="4387278" y="3226566"/>
            <a:ext cx="43536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+ Sottile  + flessibile/deformabile  migliore sigillo</a:t>
            </a: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3063E81D-17D3-5D9B-74A4-A250FAEA54E1}"/>
              </a:ext>
            </a:extLst>
          </p:cNvPr>
          <p:cNvSpPr/>
          <p:nvPr/>
        </p:nvSpPr>
        <p:spPr>
          <a:xfrm>
            <a:off x="6438357" y="3630358"/>
            <a:ext cx="251460" cy="6416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C2FBB4CE-1EE9-DB29-98FC-185EB93B1809}"/>
              </a:ext>
            </a:extLst>
          </p:cNvPr>
          <p:cNvSpPr/>
          <p:nvPr/>
        </p:nvSpPr>
        <p:spPr>
          <a:xfrm>
            <a:off x="5301267" y="4350090"/>
            <a:ext cx="26302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Migliori prestazioni attese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AF421A89-2400-BF9D-42C3-853D1F55578C}"/>
              </a:ext>
            </a:extLst>
          </p:cNvPr>
          <p:cNvSpPr/>
          <p:nvPr/>
        </p:nvSpPr>
        <p:spPr>
          <a:xfrm>
            <a:off x="1964247" y="1898344"/>
            <a:ext cx="76700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ED657067-D0E2-198F-4A8E-D937FAD2F515}"/>
              </a:ext>
            </a:extLst>
          </p:cNvPr>
          <p:cNvSpPr/>
          <p:nvPr/>
        </p:nvSpPr>
        <p:spPr>
          <a:xfrm rot="349948">
            <a:off x="1971867" y="3825679"/>
            <a:ext cx="76700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6">
            <a:extLst>
              <a:ext uri="{FF2B5EF4-FFF2-40B4-BE49-F238E27FC236}">
                <a16:creationId xmlns:a16="http://schemas.microsoft.com/office/drawing/2014/main" id="{7A1D1258-3F63-EC4D-ADDA-128CA020E7D2}"/>
              </a:ext>
            </a:extLst>
          </p:cNvPr>
          <p:cNvSpPr txBox="1">
            <a:spLocks/>
          </p:cNvSpPr>
          <p:nvPr/>
        </p:nvSpPr>
        <p:spPr>
          <a:xfrm>
            <a:off x="2929414" y="267569"/>
            <a:ext cx="8012112" cy="22662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400" dirty="0"/>
              <a:t>Campagna sperimentale – articoli testati</a:t>
            </a:r>
          </a:p>
        </p:txBody>
      </p:sp>
      <p:sp>
        <p:nvSpPr>
          <p:cNvPr id="2" name="Segnaposto data 3">
            <a:extLst>
              <a:ext uri="{FF2B5EF4-FFF2-40B4-BE49-F238E27FC236}">
                <a16:creationId xmlns:a16="http://schemas.microsoft.com/office/drawing/2014/main" id="{FEA4A26A-57B9-C4D9-4C34-6408D199B3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8516" y="4879180"/>
            <a:ext cx="471634" cy="162720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29/03/2023</a:t>
            </a:r>
          </a:p>
        </p:txBody>
      </p:sp>
    </p:spTree>
    <p:extLst>
      <p:ext uri="{BB962C8B-B14F-4D97-AF65-F5344CB8AC3E}">
        <p14:creationId xmlns:p14="http://schemas.microsoft.com/office/powerpoint/2010/main" val="119207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FD179D5F-7768-40FE-BD97-7B0D352448D2}"/>
              </a:ext>
            </a:extLst>
          </p:cNvPr>
          <p:cNvSpPr/>
          <p:nvPr/>
        </p:nvSpPr>
        <p:spPr>
          <a:xfrm>
            <a:off x="611505" y="3546970"/>
            <a:ext cx="7920989" cy="113185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5AA4FF-4E46-4907-A37A-451B5050A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8CD73-84BE-8B4A-AD1C-513CACDA5D3C}" type="slidenum">
              <a:rPr lang="it-IT" smtClean="0"/>
              <a:pPr/>
              <a:t>9</a:t>
            </a:fld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211F1E2-6303-4283-9E4B-8B4378BE02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2193" b="18322"/>
          <a:stretch/>
        </p:blipFill>
        <p:spPr bwMode="auto">
          <a:xfrm>
            <a:off x="702944" y="3556674"/>
            <a:ext cx="3776649" cy="10460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FC01959-FE37-415F-AFEE-9855A2E4DEBB}"/>
                  </a:ext>
                </a:extLst>
              </p:cNvPr>
              <p:cNvSpPr txBox="1"/>
              <p:nvPr/>
            </p:nvSpPr>
            <p:spPr>
              <a:xfrm>
                <a:off x="1122896" y="4691245"/>
                <a:ext cx="7461437" cy="276999"/>
              </a:xfrm>
              <a:prstGeom prst="rect">
                <a:avLst/>
              </a:prstGeom>
              <a:noFill/>
            </p:spPr>
            <p:txBody>
              <a:bodyPr wrap="square" numCol="1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  <m:sub>
                        <m:r>
                          <a:rPr lang="it-IT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𝑚𝑎𝑥</m:t>
                        </m:r>
                      </m:sub>
                    </m:sSub>
                    <m:r>
                      <a:rPr lang="it-IT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it-IT" sz="1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~ </m:t>
                    </m:r>
                  </m:oMath>
                </a14:m>
                <a:r>
                  <a:rPr lang="it-I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 [</a:t>
                </a:r>
                <a:r>
                  <a:rPr lang="it-IT" sz="12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barG</a:t>
                </a:r>
                <a:r>
                  <a:rPr lang="it-I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],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it-IT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it-IT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</m:acc>
                    <m:r>
                      <a:rPr lang="it-IT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it-IT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it-IT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~</m:t>
                        </m:r>
                        <m:r>
                          <a:rPr lang="it-IT" sz="1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10</m:t>
                        </m:r>
                      </m:e>
                      <m:sup>
                        <m:r>
                          <a:rPr lang="it-IT" sz="12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[g/s],  Temperatura ambiente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, s</a:t>
                </a:r>
                <a:r>
                  <a:rPr lang="it-I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carico in atmosfera lab.,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it-IT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  <m:sub>
                        <m:r>
                          <a:rPr lang="it-IT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𝑎𝑡𝑚</m:t>
                        </m:r>
                      </m:sub>
                    </m:sSub>
                  </m:oMath>
                </a14:m>
                <a:r>
                  <a:rPr lang="it-IT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misurata</a:t>
                </a: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FC01959-FE37-415F-AFEE-9855A2E4DE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896" y="4691245"/>
                <a:ext cx="7461437" cy="276999"/>
              </a:xfrm>
              <a:prstGeom prst="rect">
                <a:avLst/>
              </a:prstGeom>
              <a:blipFill>
                <a:blip r:embed="rId4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magine 13">
            <a:extLst>
              <a:ext uri="{FF2B5EF4-FFF2-40B4-BE49-F238E27FC236}">
                <a16:creationId xmlns:a16="http://schemas.microsoft.com/office/drawing/2014/main" id="{0FC54E78-AB52-4C8D-856D-3CE2EAA6EB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4" b="33028"/>
          <a:stretch/>
        </p:blipFill>
        <p:spPr>
          <a:xfrm>
            <a:off x="4662054" y="3659169"/>
            <a:ext cx="3776648" cy="93836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C15A120-5163-D4DE-D3B7-EBF16D5A3E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09" t="1293"/>
          <a:stretch/>
        </p:blipFill>
        <p:spPr>
          <a:xfrm>
            <a:off x="957875" y="878165"/>
            <a:ext cx="7270675" cy="2622410"/>
          </a:xfrm>
          <a:prstGeom prst="rect">
            <a:avLst/>
          </a:prstGeom>
        </p:spPr>
      </p:pic>
      <p:sp>
        <p:nvSpPr>
          <p:cNvPr id="5" name="Titolo 6">
            <a:extLst>
              <a:ext uri="{FF2B5EF4-FFF2-40B4-BE49-F238E27FC236}">
                <a16:creationId xmlns:a16="http://schemas.microsoft.com/office/drawing/2014/main" id="{790326DE-2957-033D-CF06-FA3038A66DBA}"/>
              </a:ext>
            </a:extLst>
          </p:cNvPr>
          <p:cNvSpPr txBox="1">
            <a:spLocks/>
          </p:cNvSpPr>
          <p:nvPr/>
        </p:nvSpPr>
        <p:spPr>
          <a:xfrm>
            <a:off x="2929414" y="267569"/>
            <a:ext cx="8012112" cy="22662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400" dirty="0"/>
              <a:t>Campagna sperimentale – configurazione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D09A9B4-5919-4EDC-9F77-E67A6AB2448C}"/>
              </a:ext>
            </a:extLst>
          </p:cNvPr>
          <p:cNvSpPr txBox="1"/>
          <p:nvPr/>
        </p:nvSpPr>
        <p:spPr>
          <a:xfrm>
            <a:off x="1158051" y="981097"/>
            <a:ext cx="3542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Portata massica [g/s]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Temperatura monte [°C]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Pressione monte e valle [bar]</a:t>
            </a:r>
          </a:p>
        </p:txBody>
      </p:sp>
      <p:sp>
        <p:nvSpPr>
          <p:cNvPr id="2" name="Segnaposto data 3">
            <a:extLst>
              <a:ext uri="{FF2B5EF4-FFF2-40B4-BE49-F238E27FC236}">
                <a16:creationId xmlns:a16="http://schemas.microsoft.com/office/drawing/2014/main" id="{33C39086-3329-CFCF-0CCE-332E6B70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8516" y="4879180"/>
            <a:ext cx="471634" cy="162720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29/03/2023</a:t>
            </a:r>
          </a:p>
        </p:txBody>
      </p:sp>
    </p:spTree>
    <p:extLst>
      <p:ext uri="{BB962C8B-B14F-4D97-AF65-F5344CB8AC3E}">
        <p14:creationId xmlns:p14="http://schemas.microsoft.com/office/powerpoint/2010/main" val="7077587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Ansaldo Energia">
      <a:dk1>
        <a:srgbClr val="000000"/>
      </a:dk1>
      <a:lt1>
        <a:srgbClr val="FFFFFF"/>
      </a:lt1>
      <a:dk2>
        <a:srgbClr val="505050"/>
      </a:dk2>
      <a:lt2>
        <a:srgbClr val="E0E0E0"/>
      </a:lt2>
      <a:accent1>
        <a:srgbClr val="7C7C7B"/>
      </a:accent1>
      <a:accent2>
        <a:srgbClr val="C2240C"/>
      </a:accent2>
      <a:accent3>
        <a:srgbClr val="001E59"/>
      </a:accent3>
      <a:accent4>
        <a:srgbClr val="FF6B00"/>
      </a:accent4>
      <a:accent5>
        <a:srgbClr val="00A754"/>
      </a:accent5>
      <a:accent6>
        <a:srgbClr val="009FE3"/>
      </a:accent6>
      <a:hlink>
        <a:srgbClr val="5F5F5F"/>
      </a:hlink>
      <a:folHlink>
        <a:srgbClr val="919191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rover xmlns="607419b5-3beb-4b30-a8f7-96743610bc38">
      <UserInfo>
        <DisplayName>System Account</DisplayName>
        <AccountId>1073741823</AccountId>
        <AccountType/>
      </UserInfo>
    </Approver>
    <DocumentArea xmlns="607419b5-3beb-4b30-a8f7-96743610bc38">AE Group</DocumentArea>
    <SecondLevelProcess xmlns="607419b5-3beb-4b30-a8f7-96743610bc38" xsi:nil="true"/>
    <InformationClassification xmlns="607419b5-3beb-4b30-a8f7-96743610bc38">Public</InformationClassification>
    <UserCompany xmlns="607419b5-3beb-4b30-a8f7-96743610bc38">AE</UserCompany>
    <ProfilingClass xmlns="607419b5-3beb-4b30-a8f7-96743610bc38">Public</ProfilingClass>
    <RevisionNote xmlns="607419b5-3beb-4b30-a8f7-96743610bc38" xsi:nil="true"/>
    <OrganizationalUnitsInvolved xmlns="607419b5-3beb-4b30-a8f7-96743610bc38" xsi:nil="true"/>
    <DocumentStatus xmlns="607419b5-3beb-4b30-a8f7-96743610bc38">Published</DocumentStatus>
    <DistributionList xmlns="607419b5-3beb-4b30-a8f7-96743610bc38">
      <UserInfo>
        <DisplayName/>
        <AccountId xsi:nil="true"/>
        <AccountType/>
      </UserInfo>
    </DistributionList>
    <DocumentRevision xmlns="607419b5-3beb-4b30-a8f7-96743610bc38">0</DocumentRevision>
    <UsedByProcess xmlns="607419b5-3beb-4b30-a8f7-96743610bc38" xsi:nil="true"/>
    <CompanyVisibility xmlns="607419b5-3beb-4b30-a8f7-96743610bc38" xsi:nil="true"/>
    <OwnedByProcess xmlns="607419b5-3beb-4b30-a8f7-96743610bc38" xsi:nil="true"/>
    <DocumentCode xmlns="607419b5-3beb-4b30-a8f7-96743610bc38">Ansaldo Energia Template</DocumentCode>
    <FirstLevelProcess xmlns="607419b5-3beb-4b30-a8f7-96743610bc38">0.00 Not Applicable</FirstLevelProcess>
    <ProcessOwner xmlns="607419b5-3beb-4b30-a8f7-96743610bc38">Administrators</ProcessOwner>
    <DocumentType xmlns="607419b5-3beb-4b30-a8f7-96743610bc38">Template</DocumentType>
    <DocumentSource xmlns="607419b5-3beb-4b30-a8f7-96743610bc38">AEDMS</DocumentSource>
    <RequestedBy xmlns="607419b5-3beb-4b30-a8f7-96743610bc38">
      <UserInfo>
        <DisplayName>System Account</DisplayName>
        <AccountId>1073741823</AccountId>
        <AccountType/>
      </UserInfo>
    </RequestedBy>
    <DocumentAuthor xmlns="607419b5-3beb-4b30-a8f7-96743610bc38">
      <UserInfo>
        <DisplayName>System Account</DisplayName>
        <AccountId>1073741823</AccountId>
        <AccountType/>
      </UserInfo>
    </DocumentAuthor>
    <OrganizationalUnitsOwner xmlns="607419b5-3beb-4b30-a8f7-96743610bc38">Central Function - COMMUNICATIONS AND EXTERNAL RELATIONS</OrganizationalUnitsOwner>
    <Publishing_x0020_date xmlns="607419b5-3beb-4b30-a8f7-96743610bc38">2022-11-01T23:00:00+00:00</Publishing_x0020_date>
    <RunningWorkflow xmlns="607419b5-3beb-4b30-a8f7-96743610bc38" xsi:nil="true"/>
    <CheckerResponsible xmlns="607419b5-3beb-4b30-a8f7-96743610bc38">
      <UserInfo>
        <DisplayName/>
        <AccountId xsi:nil="true"/>
        <AccountType/>
      </UserInfo>
    </CheckerResponsible>
    <ReasonForRevision xmlns="607419b5-3beb-4b30-a8f7-96743610bc38" xsi:nil="true"/>
    <ForceIntoEntryDate xmlns="607419b5-3beb-4b30-a8f7-96743610bc38" xsi:nil="true"/>
    <DistributionListGroups xmlns="607419b5-3beb-4b30-a8f7-96743610bc38" xsi:nil="true"/>
    <CrossChecker xmlns="607419b5-3beb-4b30-a8f7-96743610bc38">
      <UserInfo>
        <DisplayName/>
        <AccountId xsi:nil="true"/>
        <AccountType/>
      </UserInfo>
    </CrossChecker>
    <CheckerTeam xmlns="607419b5-3beb-4b30-a8f7-96743610bc38">
      <UserInfo>
        <DisplayName/>
        <AccountId xsi:nil="true"/>
        <AccountType/>
      </UserInfo>
    </CheckerTeam>
    <RevisionRequestedBy xmlns="607419b5-3beb-4b30-a8f7-96743610bc38">
      <UserInfo>
        <DisplayName/>
        <AccountId xsi:nil="true"/>
        <AccountType/>
      </UserInfo>
    </RevisionRequestedBy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" ma:contentTypeID="0x010100712D3351D7B4FE4786BE170535535759011E00E81A429E173CBC4D97964EE54C04D15B" ma:contentTypeVersion="30" ma:contentTypeDescription="" ma:contentTypeScope="" ma:versionID="026ab7ae2f9130e7a49684a3ccf1169d">
  <xsd:schema xmlns:xsd="http://www.w3.org/2001/XMLSchema" xmlns:xs="http://www.w3.org/2001/XMLSchema" xmlns:p="http://schemas.microsoft.com/office/2006/metadata/properties" xmlns:ns2="607419b5-3beb-4b30-a8f7-96743610bc38" targetNamespace="http://schemas.microsoft.com/office/2006/metadata/properties" ma:root="true" ma:fieldsID="6d1fed1b271202f96d15c5ec99ba4cc7" ns2:_="">
    <xsd:import namespace="607419b5-3beb-4b30-a8f7-96743610bc38"/>
    <xsd:element name="properties">
      <xsd:complexType>
        <xsd:sequence>
          <xsd:element name="documentManagement">
            <xsd:complexType>
              <xsd:all>
                <xsd:element ref="ns2:DocumentCode"/>
                <xsd:element ref="ns2:DocumentRevision"/>
                <xsd:element ref="ns2:DocumentArea"/>
                <xsd:element ref="ns2:DocumentType"/>
                <xsd:element ref="ns2:RunningWorkflow" minOccurs="0"/>
                <xsd:element ref="ns2:DocumentStatus" minOccurs="0"/>
                <xsd:element ref="ns2:UserCompany" minOccurs="0"/>
                <xsd:element ref="ns2:ProfilingClass"/>
                <xsd:element ref="ns2:FirstLevelProcess" minOccurs="0"/>
                <xsd:element ref="ns2:SecondLevelProcess" minOccurs="0"/>
                <xsd:element ref="ns2:DocumentSource" minOccurs="0"/>
                <xsd:element ref="ns2:DistributionListGroups" minOccurs="0"/>
                <xsd:element ref="ns2:RequestedBy" minOccurs="0"/>
                <xsd:element ref="ns2:DocumentAuthor"/>
                <xsd:element ref="ns2:CheckerResponsible" minOccurs="0"/>
                <xsd:element ref="ns2:CheckerTeam" minOccurs="0"/>
                <xsd:element ref="ns2:CrossChecker" minOccurs="0"/>
                <xsd:element ref="ns2:Approver"/>
                <xsd:element ref="ns2:DistributionList" minOccurs="0"/>
                <xsd:element ref="ns2:Publishing_x0020_date" minOccurs="0"/>
                <xsd:element ref="ns2:OwnedByProcess" minOccurs="0"/>
                <xsd:element ref="ns2:UsedByProcess" minOccurs="0"/>
                <xsd:element ref="ns2:RevisionNote" minOccurs="0"/>
                <xsd:element ref="ns2:ProcessOwner" minOccurs="0"/>
                <xsd:element ref="ns2:OrganizationalUnitsOwner" minOccurs="0"/>
                <xsd:element ref="ns2:OrganizationalUnitsInvolved" minOccurs="0"/>
                <xsd:element ref="ns2:RevisionRequestedBy" minOccurs="0"/>
                <xsd:element ref="ns2:ForceIntoEntryDate" minOccurs="0"/>
                <xsd:element ref="ns2:CompanyVisibility" minOccurs="0"/>
                <xsd:element ref="ns2:InformationClassification" minOccurs="0"/>
                <xsd:element ref="ns2:ReasonForRevi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7419b5-3beb-4b30-a8f7-96743610bc38" elementFormDefault="qualified">
    <xsd:import namespace="http://schemas.microsoft.com/office/2006/documentManagement/types"/>
    <xsd:import namespace="http://schemas.microsoft.com/office/infopath/2007/PartnerControls"/>
    <xsd:element name="DocumentCode" ma:index="8" ma:displayName="DocumentCode" ma:default="-" ma:internalName="DocumentCode" ma:readOnly="false">
      <xsd:simpleType>
        <xsd:restriction base="dms:Text">
          <xsd:maxLength value="255"/>
        </xsd:restriction>
      </xsd:simpleType>
    </xsd:element>
    <xsd:element name="DocumentRevision" ma:index="9" ma:displayName="DocumentRevision" ma:default="0" ma:internalName="DocumentRevision" ma:readOnly="false">
      <xsd:simpleType>
        <xsd:restriction base="dms:Text">
          <xsd:maxLength value="255"/>
        </xsd:restriction>
      </xsd:simpleType>
    </xsd:element>
    <xsd:element name="DocumentArea" ma:index="10" ma:displayName="DocumentArea" ma:internalName="DocumentArea" ma:readOnly="false">
      <xsd:simpleType>
        <xsd:restriction base="dms:Text"/>
      </xsd:simpleType>
    </xsd:element>
    <xsd:element name="DocumentType" ma:index="11" ma:displayName="DocumentType" ma:internalName="DocumentType">
      <xsd:simpleType>
        <xsd:restriction base="dms:Text"/>
      </xsd:simpleType>
    </xsd:element>
    <xsd:element name="RunningWorkflow" ma:index="12" nillable="true" ma:displayName="RunningWorkflow" ma:internalName="RunningWorkflow">
      <xsd:simpleType>
        <xsd:restriction base="dms:Text"/>
      </xsd:simpleType>
    </xsd:element>
    <xsd:element name="DocumentStatus" ma:index="13" nillable="true" ma:displayName="DocumentStatus" ma:internalName="DocumentStatus">
      <xsd:simpleType>
        <xsd:restriction base="dms:Text"/>
      </xsd:simpleType>
    </xsd:element>
    <xsd:element name="UserCompany" ma:index="14" nillable="true" ma:displayName="UserCompany" ma:internalName="UserCompany">
      <xsd:simpleType>
        <xsd:restriction base="dms:Text"/>
      </xsd:simpleType>
    </xsd:element>
    <xsd:element name="ProfilingClass" ma:index="15" ma:displayName="ProfilingClass" ma:internalName="ProfilingClass">
      <xsd:simpleType>
        <xsd:restriction base="dms:Text"/>
      </xsd:simpleType>
    </xsd:element>
    <xsd:element name="FirstLevelProcess" ma:index="16" nillable="true" ma:displayName="FirstLevelProcess" ma:internalName="FirstLevelProcess">
      <xsd:simpleType>
        <xsd:restriction base="dms:Text"/>
      </xsd:simpleType>
    </xsd:element>
    <xsd:element name="SecondLevelProcess" ma:index="17" nillable="true" ma:displayName="SecondLevelProcess" ma:internalName="SecondLevelProcess">
      <xsd:simpleType>
        <xsd:restriction base="dms:Note">
          <xsd:maxLength value="255"/>
        </xsd:restriction>
      </xsd:simpleType>
    </xsd:element>
    <xsd:element name="DocumentSource" ma:index="18" nillable="true" ma:displayName="DocumentSource" ma:internalName="DocumentSource">
      <xsd:simpleType>
        <xsd:restriction base="dms:Text"/>
      </xsd:simpleType>
    </xsd:element>
    <xsd:element name="DistributionListGroups" ma:index="19" nillable="true" ma:displayName="DistributionListGroups" ma:internalName="DistributionListGroups">
      <xsd:simpleType>
        <xsd:restriction base="dms:Text"/>
      </xsd:simpleType>
    </xsd:element>
    <xsd:element name="RequestedBy" ma:index="20" nillable="true" ma:displayName="RequestedBy" ma:list="UserInfo" ma:SharePointGroup="0" ma:internalName="RequestedBy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ocumentAuthor" ma:index="21" ma:displayName="DocumentAuthor" ma:list="UserInfo" ma:internalName="DocumentAutho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heckerResponsible" ma:index="22" nillable="true" ma:displayName="CheckerResponsible" ma:list="UserInfo" ma:internalName="CheckerResponsibl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heckerTeam" ma:index="23" nillable="true" ma:displayName="CheckerTeam" ma:list="UserInfo" ma:SearchPeopleOnly="false" ma:internalName="CheckerTeam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rossChecker" ma:index="24" nillable="true" ma:displayName="CrossChecker" ma:list="UserInfo" ma:SearchPeopleOnly="false" ma:internalName="CrossChecker" ma:readOnly="fals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pprover" ma:index="25" ma:displayName="Approver" ma:list="UserInfo" ma:internalName="Approv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List" ma:index="26" nillable="true" ma:displayName="DistributionList" ma:list="UserInfo" ma:internalName="DistributionList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ublishing_x0020_date" ma:index="27" nillable="true" ma:displayName="Publishing date" ma:format="DateOnly" ma:internalName="Publishing_x0020_date">
      <xsd:simpleType>
        <xsd:restriction base="dms:DateTime"/>
      </xsd:simpleType>
    </xsd:element>
    <xsd:element name="OwnedByProcess" ma:index="28" nillable="true" ma:displayName="OwnedByProcess" ma:internalName="OwnedByProcess">
      <xsd:simpleType>
        <xsd:restriction base="dms:Text">
          <xsd:maxLength value="255"/>
        </xsd:restriction>
      </xsd:simpleType>
    </xsd:element>
    <xsd:element name="UsedByProcess" ma:index="29" nillable="true" ma:displayName="UsedByProcess" ma:internalName="UsedByProcess">
      <xsd:simpleType>
        <xsd:restriction base="dms:Text">
          <xsd:maxLength value="255"/>
        </xsd:restriction>
      </xsd:simpleType>
    </xsd:element>
    <xsd:element name="RevisionNote" ma:index="30" nillable="true" ma:displayName="RevisionNote" ma:internalName="RevisionNote">
      <xsd:simpleType>
        <xsd:restriction base="dms:Note">
          <xsd:maxLength value="255"/>
        </xsd:restriction>
      </xsd:simpleType>
    </xsd:element>
    <xsd:element name="ProcessOwner" ma:index="31" nillable="true" ma:displayName="ProcessOwner" ma:internalName="ProcessOwner">
      <xsd:simpleType>
        <xsd:restriction base="dms:Text">
          <xsd:maxLength value="255"/>
        </xsd:restriction>
      </xsd:simpleType>
    </xsd:element>
    <xsd:element name="OrganizationalUnitsOwner" ma:index="32" nillable="true" ma:displayName="OrganizationalUnitsOwner" ma:internalName="OrganizationalUnitsOwner" ma:readOnly="false">
      <xsd:simpleType>
        <xsd:restriction base="dms:Note"/>
      </xsd:simpleType>
    </xsd:element>
    <xsd:element name="OrganizationalUnitsInvolved" ma:index="33" nillable="true" ma:displayName="FieldOfApplication" ma:internalName="OrganizationalUnitsInvolved" ma:readOnly="false">
      <xsd:simpleType>
        <xsd:restriction base="dms:Note"/>
      </xsd:simpleType>
    </xsd:element>
    <xsd:element name="RevisionRequestedBy" ma:index="34" nillable="true" ma:displayName="RevisionRequestedBy" ma:list="UserInfo" ma:SharePointGroup="0" ma:internalName="RevisionRequestedBy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ForceIntoEntryDate" ma:index="35" nillable="true" ma:displayName="ForceIntoEntryDate" ma:format="DateOnly" ma:internalName="ForceIntoEntryDate">
      <xsd:simpleType>
        <xsd:restriction base="dms:DateTime"/>
      </xsd:simpleType>
    </xsd:element>
    <xsd:element name="CompanyVisibility" ma:index="36" nillable="true" ma:displayName="CompanyVisibility" ma:internalName="CompanyVisibility">
      <xsd:simpleType>
        <xsd:restriction base="dms:Text">
          <xsd:maxLength value="255"/>
        </xsd:restriction>
      </xsd:simpleType>
    </xsd:element>
    <xsd:element name="InformationClassification" ma:index="37" nillable="true" ma:displayName="InformationClassification" ma:internalName="InformationClassification">
      <xsd:simpleType>
        <xsd:restriction base="dms:Text">
          <xsd:maxLength value="255"/>
        </xsd:restriction>
      </xsd:simpleType>
    </xsd:element>
    <xsd:element name="ReasonForRevision" ma:index="38" nillable="true" ma:displayName="ReasonForRevision" ma:internalName="ReasonForRevision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7B37ADE-2BD3-49EA-9F87-006150754F9A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607419b5-3beb-4b30-a8f7-96743610bc38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2A58CF4-1AAA-411D-B9F1-33424243F0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C022918-07A6-420B-A375-1DCFEE4BAC30}">
  <ds:schemaRefs>
    <ds:schemaRef ds:uri="607419b5-3beb-4b30-a8f7-96743610bc3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c135c4ba-2280-41f8-be7d-6f21d368baa3}" enabled="1" method="Standard" siteId="{24139d14-c62c-4c47-8bdd-ce71ea1d50cf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2079</Words>
  <Application>Microsoft Office PowerPoint</Application>
  <PresentationFormat>Presentazione su schermo (16:9)</PresentationFormat>
  <Paragraphs>382</Paragraphs>
  <Slides>24</Slides>
  <Notes>16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2" baseType="lpstr">
      <vt:lpstr>Arial</vt:lpstr>
      <vt:lpstr>Calibri</vt:lpstr>
      <vt:lpstr>Cambria Math</vt:lpstr>
      <vt:lpstr>Courier New</vt:lpstr>
      <vt:lpstr>Symbol</vt:lpstr>
      <vt:lpstr>Times New Roman</vt:lpstr>
      <vt:lpstr>Wingdings</vt:lpstr>
      <vt:lpstr>Tema di Office</vt:lpstr>
      <vt:lpstr>Caratterizzazione sperimentale e modellazione numerica dei flussi di trafilamento attraverso laminette di tenuta di turbine a gas heavy-duty</vt:lpstr>
      <vt:lpstr>INDICE</vt:lpstr>
      <vt:lpstr>INDICE</vt:lpstr>
      <vt:lpstr>Introduzione</vt:lpstr>
      <vt:lpstr>INDICE</vt:lpstr>
      <vt:lpstr>Presentazione standard di PowerPoint</vt:lpstr>
      <vt:lpstr>INDICE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INDICE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INDICE</vt:lpstr>
      <vt:lpstr>Conclusioni</vt:lpstr>
      <vt:lpstr>INDICE</vt:lpstr>
      <vt:lpstr>Sviluppi futuri</vt:lpstr>
      <vt:lpstr>tubinosimone@yahoo.it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Ansaldo Energia Template</dc:title>
  <dc:creator>Microsoft Office User</dc:creator>
  <cp:lastModifiedBy>Simone Tubino</cp:lastModifiedBy>
  <cp:revision>501</cp:revision>
  <dcterms:created xsi:type="dcterms:W3CDTF">2020-03-03T16:29:36Z</dcterms:created>
  <dcterms:modified xsi:type="dcterms:W3CDTF">2023-03-28T20:31:59Z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0x010100712D3351D7B4FE4786BE170535535759011E00E81A429E173CBC4D97964EE54C04D15B</vt:lpwstr>
  </property>
</Properties>
</file>